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4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29" r:id="rId2"/>
    <p:sldMasterId id="2147483955" r:id="rId3"/>
    <p:sldMasterId id="2147484039" r:id="rId4"/>
    <p:sldMasterId id="2147484123" r:id="rId5"/>
  </p:sldMasterIdLst>
  <p:notesMasterIdLst>
    <p:notesMasterId r:id="rId33"/>
  </p:notesMasterIdLst>
  <p:sldIdLst>
    <p:sldId id="265" r:id="rId6"/>
    <p:sldId id="3173" r:id="rId7"/>
    <p:sldId id="3118" r:id="rId8"/>
    <p:sldId id="803" r:id="rId9"/>
    <p:sldId id="790" r:id="rId10"/>
    <p:sldId id="3168" r:id="rId11"/>
    <p:sldId id="3169" r:id="rId12"/>
    <p:sldId id="3170" r:id="rId13"/>
    <p:sldId id="3171" r:id="rId14"/>
    <p:sldId id="3155" r:id="rId15"/>
    <p:sldId id="2784" r:id="rId16"/>
    <p:sldId id="355" r:id="rId17"/>
    <p:sldId id="3174" r:id="rId18"/>
    <p:sldId id="3097" r:id="rId19"/>
    <p:sldId id="3114" r:id="rId20"/>
    <p:sldId id="267" r:id="rId21"/>
    <p:sldId id="272" r:id="rId22"/>
    <p:sldId id="311" r:id="rId23"/>
    <p:sldId id="279" r:id="rId24"/>
    <p:sldId id="2275" r:id="rId25"/>
    <p:sldId id="295" r:id="rId26"/>
    <p:sldId id="3149" r:id="rId27"/>
    <p:sldId id="3150" r:id="rId28"/>
    <p:sldId id="3165" r:id="rId29"/>
    <p:sldId id="3166" r:id="rId30"/>
    <p:sldId id="299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2883"/>
  </p:normalViewPr>
  <p:slideViewPr>
    <p:cSldViewPr>
      <p:cViewPr>
        <p:scale>
          <a:sx n="100" d="100"/>
          <a:sy n="100" d="100"/>
        </p:scale>
        <p:origin x="19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83"/>
    </p:cViewPr>
  </p:sorterViewPr>
  <p:notesViewPr>
    <p:cSldViewPr>
      <p:cViewPr>
        <p:scale>
          <a:sx n="69" d="100"/>
          <a:sy n="69" d="100"/>
        </p:scale>
        <p:origin x="2568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128\PHIA\MY%20GRAPHS\PHIA%20CASCADES%20IRUM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dc.gov\private\M105\Cot8\ICPI\VMMC%20Analysis\Products\VMMC%20Annual%20&amp;%20Cumulative%20workbook%20thru%202015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krist\Downloads\DreamsDataBar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krist\Downloads\DreamsDataBar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085642338"/>
          <c:y val="0.193284485272674"/>
          <c:w val="0.869249324736508"/>
          <c:h val="0.596839841190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Haiti</c:v>
                </c:pt>
                <c:pt idx="1">
                  <c:v>Kenya</c:v>
                </c:pt>
                <c:pt idx="2">
                  <c:v>Malawi</c:v>
                </c:pt>
                <c:pt idx="3">
                  <c:v>Rwanda</c:v>
                </c:pt>
                <c:pt idx="4">
                  <c:v>Swaziland</c:v>
                </c:pt>
                <c:pt idx="5">
                  <c:v>Tanzania</c:v>
                </c:pt>
                <c:pt idx="6">
                  <c:v>Zambia</c:v>
                </c:pt>
                <c:pt idx="7">
                  <c:v>Zimbabwe1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0.233</c:v>
                </c:pt>
                <c:pt idx="1">
                  <c:v>0.22</c:v>
                </c:pt>
                <c:pt idx="2">
                  <c:v>0.384</c:v>
                </c:pt>
                <c:pt idx="3">
                  <c:v>0.115</c:v>
                </c:pt>
                <c:pt idx="4">
                  <c:v>0.544</c:v>
                </c:pt>
                <c:pt idx="5">
                  <c:v>0.328</c:v>
                </c:pt>
                <c:pt idx="6">
                  <c:v>0.272</c:v>
                </c:pt>
                <c:pt idx="7">
                  <c:v>0.407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48-462F-909B-BC7F16067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9277104"/>
        <c:axId val="959279424"/>
      </c:barChart>
      <c:catAx>
        <c:axId val="95927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959279424"/>
        <c:crosses val="autoZero"/>
        <c:auto val="1"/>
        <c:lblAlgn val="ctr"/>
        <c:lblOffset val="100"/>
        <c:noMultiLvlLbl val="0"/>
      </c:catAx>
      <c:valAx>
        <c:axId val="959279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0.0"/>
              <c:y val="0.3994406729831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5927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5611365056"/>
          <c:y val="0.147908824134857"/>
          <c:w val="0.810240072179935"/>
          <c:h val="0.5682051070588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Sheet1!$A$1:$A$8</c:f>
              <c:strCache>
                <c:ptCount val="8"/>
                <c:pt idx="0">
                  <c:v>Haiti</c:v>
                </c:pt>
                <c:pt idx="1">
                  <c:v>Kenya</c:v>
                </c:pt>
                <c:pt idx="2">
                  <c:v>Malawi</c:v>
                </c:pt>
                <c:pt idx="3">
                  <c:v>Rwanda</c:v>
                </c:pt>
                <c:pt idx="4">
                  <c:v>Swaziland</c:v>
                </c:pt>
                <c:pt idx="5">
                  <c:v>Tanzania</c:v>
                </c:pt>
                <c:pt idx="6">
                  <c:v>Zambia</c:v>
                </c:pt>
                <c:pt idx="7">
                  <c:v>Zimbabwe1</c:v>
                </c:pt>
              </c:strCache>
            </c:strRef>
          </c:cat>
          <c:val>
            <c:numRef>
              <c:f>Sheet1!$B$1:$B$8</c:f>
              <c:numCache>
                <c:formatCode>0.0%</c:formatCode>
                <c:ptCount val="8"/>
                <c:pt idx="0">
                  <c:v>0.405</c:v>
                </c:pt>
                <c:pt idx="1">
                  <c:v>0.362</c:v>
                </c:pt>
                <c:pt idx="2">
                  <c:v>0.336</c:v>
                </c:pt>
                <c:pt idx="3">
                  <c:v>0.173</c:v>
                </c:pt>
                <c:pt idx="4">
                  <c:v>0.491</c:v>
                </c:pt>
                <c:pt idx="5">
                  <c:v>0.337</c:v>
                </c:pt>
                <c:pt idx="6">
                  <c:v>0.316</c:v>
                </c:pt>
                <c:pt idx="7">
                  <c:v>0.085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84-48E6-BEEA-DB8C5D06A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8907216"/>
        <c:axId val="888909536"/>
      </c:barChart>
      <c:catAx>
        <c:axId val="8889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888909536"/>
        <c:crosses val="autoZero"/>
        <c:auto val="1"/>
        <c:lblAlgn val="ctr"/>
        <c:lblOffset val="100"/>
        <c:noMultiLvlLbl val="0"/>
      </c:catAx>
      <c:valAx>
        <c:axId val="888909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</a:t>
                </a:r>
              </a:p>
            </c:rich>
          </c:tx>
          <c:layout>
            <c:manualLayout>
              <c:xMode val="edge"/>
              <c:yMode val="edge"/>
              <c:x val="0.0"/>
              <c:y val="0.3725357106445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88890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Aware of HIV Status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Namibia*
Ages 15-64
(2018)</c:v>
                </c:pt>
                <c:pt idx="1">
                  <c:v>Eswatini
Ages 15+
(2016)</c:v>
                </c:pt>
                <c:pt idx="2">
                  <c:v>Lesotho 
Ages 15-59
(2017)</c:v>
                </c:pt>
                <c:pt idx="3">
                  <c:v>Malawi 
Ages 15-64
(2015)</c:v>
                </c:pt>
                <c:pt idx="4">
                  <c:v>Uganda
Ages 15-64
(2017)</c:v>
                </c:pt>
                <c:pt idx="5">
                  <c:v>Zimbabwe
Ages 15-64
(2015)</c:v>
                </c:pt>
                <c:pt idx="6">
                  <c:v>Zambia
Ages 15-64
(2015)</c:v>
                </c:pt>
                <c:pt idx="7">
                  <c:v>Tanzania
Ages 15-64
(2017)</c:v>
                </c:pt>
                <c:pt idx="8">
                  <c:v>Cameroon
Ages 15-64 
(2018)</c:v>
                </c:pt>
                <c:pt idx="9">
                  <c:v>Côte d'Ivoire
Ages 15-64 
(2018)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86.0</c:v>
                </c:pt>
                <c:pt idx="1">
                  <c:v>85.0</c:v>
                </c:pt>
                <c:pt idx="2">
                  <c:v>77.0</c:v>
                </c:pt>
                <c:pt idx="3">
                  <c:v>73.0</c:v>
                </c:pt>
                <c:pt idx="4">
                  <c:v>73.0</c:v>
                </c:pt>
                <c:pt idx="5">
                  <c:v>73.0</c:v>
                </c:pt>
                <c:pt idx="6">
                  <c:v>66.0</c:v>
                </c:pt>
                <c:pt idx="7">
                  <c:v>52.0</c:v>
                </c:pt>
                <c:pt idx="8">
                  <c:v>47.0</c:v>
                </c:pt>
                <c:pt idx="9">
                  <c:v>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4-174F-8E34-873F95541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Namibia*
Ages 15-64
(2018)</c:v>
                </c:pt>
                <c:pt idx="1">
                  <c:v>Eswatini
Ages 15+
(2016)</c:v>
                </c:pt>
                <c:pt idx="2">
                  <c:v>Lesotho 
Ages 15-59
(2017)</c:v>
                </c:pt>
                <c:pt idx="3">
                  <c:v>Malawi 
Ages 15-64
(2015)</c:v>
                </c:pt>
                <c:pt idx="4">
                  <c:v>Uganda
Ages 15-64
(2017)</c:v>
                </c:pt>
                <c:pt idx="5">
                  <c:v>Zimbabwe
Ages 15-64
(2015)</c:v>
                </c:pt>
                <c:pt idx="6">
                  <c:v>Zambia
Ages 15-64
(2015)</c:v>
                </c:pt>
                <c:pt idx="7">
                  <c:v>Tanzania
Ages 15-64
(2017)</c:v>
                </c:pt>
                <c:pt idx="8">
                  <c:v>Cameroon
Ages 15-64 
(2018)</c:v>
                </c:pt>
                <c:pt idx="9">
                  <c:v>Côte d'Ivoire
Ages 15-64 
(2018)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96.0</c:v>
                </c:pt>
                <c:pt idx="1">
                  <c:v>87.0</c:v>
                </c:pt>
                <c:pt idx="2">
                  <c:v>90.0</c:v>
                </c:pt>
                <c:pt idx="3">
                  <c:v>90.0</c:v>
                </c:pt>
                <c:pt idx="4">
                  <c:v>90.0</c:v>
                </c:pt>
                <c:pt idx="5">
                  <c:v>87.0</c:v>
                </c:pt>
                <c:pt idx="6">
                  <c:v>85.0</c:v>
                </c:pt>
                <c:pt idx="7">
                  <c:v>91.0</c:v>
                </c:pt>
                <c:pt idx="8">
                  <c:v>91.0</c:v>
                </c:pt>
                <c:pt idx="9">
                  <c:v>88.0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E4-174F-8E34-873F955412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Virally Suppressed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Namibia*
Ages 15-64
(2018)</c:v>
                </c:pt>
                <c:pt idx="1">
                  <c:v>Eswatini
Ages 15+
(2016)</c:v>
                </c:pt>
                <c:pt idx="2">
                  <c:v>Lesotho 
Ages 15-59
(2017)</c:v>
                </c:pt>
                <c:pt idx="3">
                  <c:v>Malawi 
Ages 15-64
(2015)</c:v>
                </c:pt>
                <c:pt idx="4">
                  <c:v>Uganda
Ages 15-64
(2017)</c:v>
                </c:pt>
                <c:pt idx="5">
                  <c:v>Zimbabwe
Ages 15-64
(2015)</c:v>
                </c:pt>
                <c:pt idx="6">
                  <c:v>Zambia
Ages 15-64
(2015)</c:v>
                </c:pt>
                <c:pt idx="7">
                  <c:v>Tanzania
Ages 15-64
(2017)</c:v>
                </c:pt>
                <c:pt idx="8">
                  <c:v>Cameroon
Ages 15-64 
(2018)</c:v>
                </c:pt>
                <c:pt idx="9">
                  <c:v>Côte d'Ivoire
Ages 15-64 
(2018)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91.0</c:v>
                </c:pt>
                <c:pt idx="1">
                  <c:v>92.0</c:v>
                </c:pt>
                <c:pt idx="2">
                  <c:v>88.0</c:v>
                </c:pt>
                <c:pt idx="3">
                  <c:v>91.0</c:v>
                </c:pt>
                <c:pt idx="4">
                  <c:v>84.0</c:v>
                </c:pt>
                <c:pt idx="5">
                  <c:v>86.0</c:v>
                </c:pt>
                <c:pt idx="6">
                  <c:v>89.0</c:v>
                </c:pt>
                <c:pt idx="7">
                  <c:v>88.0</c:v>
                </c:pt>
                <c:pt idx="8">
                  <c:v>80.0</c:v>
                </c:pt>
                <c:pt idx="9">
                  <c:v>76.0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E4-174F-8E34-873F95541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935920"/>
        <c:axId val="919938752"/>
      </c:barChart>
      <c:catAx>
        <c:axId val="9199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938752"/>
        <c:crosses val="autoZero"/>
        <c:auto val="1"/>
        <c:lblAlgn val="ctr"/>
        <c:lblOffset val="100"/>
        <c:noMultiLvlLbl val="0"/>
      </c:catAx>
      <c:valAx>
        <c:axId val="919938752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93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762422245541"/>
          <c:y val="0.0233976535547685"/>
          <c:w val="0.872521402779892"/>
          <c:h val="0.689793722564156"/>
        </c:manualLayout>
      </c:layout>
      <c:lineChart>
        <c:grouping val="standard"/>
        <c:varyColors val="0"/>
        <c:ser>
          <c:idx val="1"/>
          <c:order val="0"/>
          <c:tx>
            <c:strRef>
              <c:f>Prevalence!$I$3</c:f>
              <c:strCache>
                <c:ptCount val="1"/>
                <c:pt idx="0">
                  <c:v>SHIMS 1 (2011)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pPr>
              <a:solidFill>
                <a:srgbClr val="33CCCC"/>
              </a:solidFill>
              <a:ln>
                <a:solidFill>
                  <a:srgbClr val="33CCCC"/>
                </a:solidFill>
              </a:ln>
            </c:spPr>
          </c:marker>
          <c:cat>
            <c:strRef>
              <c:f>Prevalence!$A$6:$A$12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Prevalence!$K$6:$K$12</c:f>
              <c:numCache>
                <c:formatCode>0.0</c:formatCode>
                <c:ptCount val="7"/>
                <c:pt idx="0">
                  <c:v>14.3296</c:v>
                </c:pt>
                <c:pt idx="1">
                  <c:v>31.4871</c:v>
                </c:pt>
                <c:pt idx="2">
                  <c:v>46.7469</c:v>
                </c:pt>
                <c:pt idx="3">
                  <c:v>53.7866</c:v>
                </c:pt>
                <c:pt idx="4">
                  <c:v>49.1199</c:v>
                </c:pt>
                <c:pt idx="5">
                  <c:v>39.7115</c:v>
                </c:pt>
                <c:pt idx="6">
                  <c:v>31.6176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AB-3240-8D81-D288CB8C54F7}"/>
            </c:ext>
          </c:extLst>
        </c:ser>
        <c:ser>
          <c:idx val="0"/>
          <c:order val="1"/>
          <c:tx>
            <c:strRef>
              <c:f>Prevalence!$B$3</c:f>
              <c:strCache>
                <c:ptCount val="1"/>
                <c:pt idx="0">
                  <c:v>SHIM 2 (2016-17)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pPr>
              <a:solidFill>
                <a:srgbClr val="1F497D"/>
              </a:solidFill>
              <a:ln>
                <a:solidFill>
                  <a:srgbClr val="1F497D"/>
                </a:solidFill>
              </a:ln>
            </c:spPr>
          </c:marker>
          <c:cat>
            <c:strRef>
              <c:f>Prevalence!$A$6:$A$12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</c:strCache>
            </c:strRef>
          </c:cat>
          <c:val>
            <c:numRef>
              <c:f>Prevalence!$D$6:$D$12</c:f>
              <c:numCache>
                <c:formatCode>0.0</c:formatCode>
                <c:ptCount val="7"/>
                <c:pt idx="0">
                  <c:v>9.137199999999998</c:v>
                </c:pt>
                <c:pt idx="1">
                  <c:v>20.8942</c:v>
                </c:pt>
                <c:pt idx="2">
                  <c:v>37.4644</c:v>
                </c:pt>
                <c:pt idx="3">
                  <c:v>50.6826</c:v>
                </c:pt>
                <c:pt idx="4">
                  <c:v>54.2307</c:v>
                </c:pt>
                <c:pt idx="5">
                  <c:v>51.9273</c:v>
                </c:pt>
                <c:pt idx="6">
                  <c:v>42.3032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AB-3240-8D81-D288CB8C5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315808"/>
        <c:axId val="959318928"/>
      </c:lineChart>
      <c:catAx>
        <c:axId val="959315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Age Groups  (years) 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959318928"/>
        <c:crosses val="autoZero"/>
        <c:auto val="1"/>
        <c:lblAlgn val="ctr"/>
        <c:lblOffset val="100"/>
        <c:noMultiLvlLbl val="0"/>
      </c:catAx>
      <c:valAx>
        <c:axId val="959318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HIV Prevalence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959315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1107729031328"/>
          <c:y val="0.876343675858749"/>
          <c:w val="0.459733113854156"/>
          <c:h val="0.05997364582975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6268648315"/>
          <c:y val="0.121446023848809"/>
          <c:w val="0.692614272821259"/>
          <c:h val="0.73675981764164"/>
        </c:manualLayout>
      </c:layout>
      <c:areaChart>
        <c:grouping val="stacked"/>
        <c:varyColors val="0"/>
        <c:ser>
          <c:idx val="0"/>
          <c:order val="0"/>
          <c:tx>
            <c:strRef>
              <c:f>'Annual &amp; Cumulative VMMCs'!$A$44</c:f>
              <c:strCache>
                <c:ptCount val="1"/>
                <c:pt idx="0">
                  <c:v>Botswana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VMMCs'!$B$44:$I$44</c:f>
              <c:numCache>
                <c:formatCode>#,##0</c:formatCode>
                <c:ptCount val="8"/>
                <c:pt idx="0">
                  <c:v>5180.0</c:v>
                </c:pt>
                <c:pt idx="1">
                  <c:v>5714.0</c:v>
                </c:pt>
                <c:pt idx="2">
                  <c:v>5714.0</c:v>
                </c:pt>
                <c:pt idx="3">
                  <c:v>14304.0</c:v>
                </c:pt>
                <c:pt idx="4">
                  <c:v>26768.0</c:v>
                </c:pt>
                <c:pt idx="5">
                  <c:v>40661.0</c:v>
                </c:pt>
                <c:pt idx="6">
                  <c:v>48373.0</c:v>
                </c:pt>
                <c:pt idx="7">
                  <c:v>72574.0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1E-4321-B5FD-CC7906E3F49C}"/>
            </c:ext>
          </c:extLst>
        </c:ser>
        <c:ser>
          <c:idx val="1"/>
          <c:order val="1"/>
          <c:tx>
            <c:strRef>
              <c:f>'Annual &amp; Cumulative VMMCs'!$A$45</c:f>
              <c:strCache>
                <c:ptCount val="1"/>
                <c:pt idx="0">
                  <c:v>Ethiopia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VMMCs'!$B$45:$I$45</c:f>
              <c:numCache>
                <c:formatCode>#,##0</c:formatCode>
                <c:ptCount val="8"/>
                <c:pt idx="0">
                  <c:v>0.0</c:v>
                </c:pt>
                <c:pt idx="1">
                  <c:v>3110.0</c:v>
                </c:pt>
                <c:pt idx="2">
                  <c:v>11346.0</c:v>
                </c:pt>
                <c:pt idx="3">
                  <c:v>23791.0</c:v>
                </c:pt>
                <c:pt idx="4">
                  <c:v>40184.0</c:v>
                </c:pt>
                <c:pt idx="5">
                  <c:v>52015.0</c:v>
                </c:pt>
                <c:pt idx="6">
                  <c:v>63322.0</c:v>
                </c:pt>
                <c:pt idx="7">
                  <c:v>77537.0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1E-4321-B5FD-CC7906E3F49C}"/>
            </c:ext>
          </c:extLst>
        </c:ser>
        <c:ser>
          <c:idx val="2"/>
          <c:order val="2"/>
          <c:tx>
            <c:strRef>
              <c:f>'Annual &amp; Cumulative VMMCs'!$A$46</c:f>
              <c:strCache>
                <c:ptCount val="1"/>
                <c:pt idx="0">
                  <c:v>Kenya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VMMCs'!$B$46:$I$46</c:f>
              <c:numCache>
                <c:formatCode>#,##0</c:formatCode>
                <c:ptCount val="8"/>
                <c:pt idx="0">
                  <c:v>45657.0</c:v>
                </c:pt>
                <c:pt idx="1">
                  <c:v>158231.0</c:v>
                </c:pt>
                <c:pt idx="2">
                  <c:v>341019.0</c:v>
                </c:pt>
                <c:pt idx="3">
                  <c:v>499297.0</c:v>
                </c:pt>
                <c:pt idx="4">
                  <c:v>714148.0</c:v>
                </c:pt>
                <c:pt idx="5">
                  <c:v>943538.0</c:v>
                </c:pt>
                <c:pt idx="6">
                  <c:v>1.177351E6</c:v>
                </c:pt>
                <c:pt idx="7">
                  <c:v>1.441841E6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1E-4321-B5FD-CC7906E3F49C}"/>
            </c:ext>
          </c:extLst>
        </c:ser>
        <c:ser>
          <c:idx val="3"/>
          <c:order val="3"/>
          <c:tx>
            <c:strRef>
              <c:f>'Annual &amp; Cumulative VMMCs'!$A$47</c:f>
              <c:strCache>
                <c:ptCount val="1"/>
                <c:pt idx="0">
                  <c:v>Lesotho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VMMCs'!$B$47:$I$47</c:f>
              <c:numCache>
                <c:formatCode>#,##0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199.0</c:v>
                </c:pt>
                <c:pt idx="3">
                  <c:v>7169.0</c:v>
                </c:pt>
                <c:pt idx="4">
                  <c:v>43587.0</c:v>
                </c:pt>
                <c:pt idx="5">
                  <c:v>82762.0</c:v>
                </c:pt>
                <c:pt idx="6">
                  <c:v>111671.0</c:v>
                </c:pt>
                <c:pt idx="7">
                  <c:v>143380.0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1E-4321-B5FD-CC7906E3F49C}"/>
            </c:ext>
          </c:extLst>
        </c:ser>
        <c:ser>
          <c:idx val="4"/>
          <c:order val="4"/>
          <c:tx>
            <c:strRef>
              <c:f>'Annual &amp; Cumulative VMMCs'!$A$48</c:f>
              <c:strCache>
                <c:ptCount val="1"/>
                <c:pt idx="0">
                  <c:v>Malawi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VMMCs'!$B$48:$I$48</c:f>
              <c:numCache>
                <c:formatCode>#,##0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778.0</c:v>
                </c:pt>
                <c:pt idx="3">
                  <c:v>14092.0</c:v>
                </c:pt>
                <c:pt idx="4">
                  <c:v>81477.0</c:v>
                </c:pt>
                <c:pt idx="5">
                  <c:v>149811.0</c:v>
                </c:pt>
                <c:pt idx="6">
                  <c:v>240631.0</c:v>
                </c:pt>
                <c:pt idx="7">
                  <c:v>323012.0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1E-4321-B5FD-CC7906E3F49C}"/>
            </c:ext>
          </c:extLst>
        </c:ser>
        <c:ser>
          <c:idx val="5"/>
          <c:order val="5"/>
          <c:tx>
            <c:strRef>
              <c:f>'Annual &amp; Cumulative VMMCs'!$A$49</c:f>
              <c:strCache>
                <c:ptCount val="1"/>
                <c:pt idx="0">
                  <c:v>Mozambique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VMMCs'!$B$49:$I$49</c:f>
              <c:numCache>
                <c:formatCode>#,##0</c:formatCode>
                <c:ptCount val="8"/>
                <c:pt idx="0">
                  <c:v>0.0</c:v>
                </c:pt>
                <c:pt idx="1">
                  <c:v>4009.0</c:v>
                </c:pt>
                <c:pt idx="2">
                  <c:v>22955.0</c:v>
                </c:pt>
                <c:pt idx="3">
                  <c:v>101957.0</c:v>
                </c:pt>
                <c:pt idx="4">
                  <c:v>231538.0</c:v>
                </c:pt>
                <c:pt idx="5">
                  <c:v>392198.0</c:v>
                </c:pt>
                <c:pt idx="6">
                  <c:v>579384.0</c:v>
                </c:pt>
                <c:pt idx="7">
                  <c:v>821177.0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1E-4321-B5FD-CC7906E3F49C}"/>
            </c:ext>
          </c:extLst>
        </c:ser>
        <c:ser>
          <c:idx val="6"/>
          <c:order val="6"/>
          <c:tx>
            <c:strRef>
              <c:f>'Annual &amp; Cumulative VMMCs'!$A$50</c:f>
              <c:strCache>
                <c:ptCount val="1"/>
                <c:pt idx="0">
                  <c:v>Namibia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VMMCs'!$B$50:$I$50</c:f>
              <c:numCache>
                <c:formatCode>#,##0</c:formatCode>
                <c:ptCount val="8"/>
                <c:pt idx="0">
                  <c:v>117.0</c:v>
                </c:pt>
                <c:pt idx="1">
                  <c:v>1346.0</c:v>
                </c:pt>
                <c:pt idx="2">
                  <c:v>6725.0</c:v>
                </c:pt>
                <c:pt idx="3">
                  <c:v>12846.0</c:v>
                </c:pt>
                <c:pt idx="4">
                  <c:v>12846.0</c:v>
                </c:pt>
                <c:pt idx="5">
                  <c:v>13631.0</c:v>
                </c:pt>
                <c:pt idx="6">
                  <c:v>23558.0</c:v>
                </c:pt>
                <c:pt idx="7">
                  <c:v>38595.0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1E-4321-B5FD-CC7906E3F49C}"/>
            </c:ext>
          </c:extLst>
        </c:ser>
        <c:ser>
          <c:idx val="7"/>
          <c:order val="7"/>
          <c:tx>
            <c:strRef>
              <c:f>'Annual &amp; Cumulative VMMCs'!$A$51</c:f>
              <c:strCache>
                <c:ptCount val="1"/>
                <c:pt idx="0">
                  <c:v>Rwanda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VMMCs'!$B$51:$I$51</c:f>
              <c:numCache>
                <c:formatCode>#,##0</c:formatCode>
                <c:ptCount val="8"/>
                <c:pt idx="0">
                  <c:v>0.0</c:v>
                </c:pt>
                <c:pt idx="1">
                  <c:v>896.0</c:v>
                </c:pt>
                <c:pt idx="2">
                  <c:v>4818.0</c:v>
                </c:pt>
                <c:pt idx="3">
                  <c:v>22457.0</c:v>
                </c:pt>
                <c:pt idx="4">
                  <c:v>58898.0</c:v>
                </c:pt>
                <c:pt idx="5">
                  <c:v>133701.0</c:v>
                </c:pt>
                <c:pt idx="6">
                  <c:v>198749.0</c:v>
                </c:pt>
                <c:pt idx="7">
                  <c:v>248953.0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91E-4321-B5FD-CC7906E3F49C}"/>
            </c:ext>
          </c:extLst>
        </c:ser>
        <c:ser>
          <c:idx val="8"/>
          <c:order val="8"/>
          <c:tx>
            <c:strRef>
              <c:f>'Annual &amp; Cumulative VMMCs'!$A$52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VMMCs'!$B$52:$I$52</c:f>
              <c:numCache>
                <c:formatCode>#,##0</c:formatCode>
                <c:ptCount val="8"/>
                <c:pt idx="0">
                  <c:v>18100.0</c:v>
                </c:pt>
                <c:pt idx="1">
                  <c:v>33056.0</c:v>
                </c:pt>
                <c:pt idx="2">
                  <c:v>105060.0</c:v>
                </c:pt>
                <c:pt idx="3">
                  <c:v>275909.0</c:v>
                </c:pt>
                <c:pt idx="4">
                  <c:v>570886.0</c:v>
                </c:pt>
                <c:pt idx="5">
                  <c:v>898359.0</c:v>
                </c:pt>
                <c:pt idx="6">
                  <c:v>1.370406E6</c:v>
                </c:pt>
                <c:pt idx="7">
                  <c:v>1.726323E6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1E-4321-B5FD-CC7906E3F49C}"/>
            </c:ext>
          </c:extLst>
        </c:ser>
        <c:ser>
          <c:idx val="9"/>
          <c:order val="9"/>
          <c:tx>
            <c:strRef>
              <c:f>'Annual &amp; Cumulative VMMCs'!$A$53</c:f>
              <c:strCache>
                <c:ptCount val="1"/>
                <c:pt idx="0">
                  <c:v>Swaziland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VMMCs'!$B$53:$I$53</c:f>
              <c:numCache>
                <c:formatCode>#,##0</c:formatCode>
                <c:ptCount val="8"/>
                <c:pt idx="0">
                  <c:v>3802.0</c:v>
                </c:pt>
                <c:pt idx="1">
                  <c:v>23530.0</c:v>
                </c:pt>
                <c:pt idx="2">
                  <c:v>36929.0</c:v>
                </c:pt>
                <c:pt idx="3">
                  <c:v>51385.0</c:v>
                </c:pt>
                <c:pt idx="4">
                  <c:v>61093.0</c:v>
                </c:pt>
                <c:pt idx="5">
                  <c:v>73027.0</c:v>
                </c:pt>
                <c:pt idx="6">
                  <c:v>85183.0</c:v>
                </c:pt>
                <c:pt idx="7">
                  <c:v>101186.0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91E-4321-B5FD-CC7906E3F49C}"/>
            </c:ext>
          </c:extLst>
        </c:ser>
        <c:ser>
          <c:idx val="10"/>
          <c:order val="10"/>
          <c:tx>
            <c:strRef>
              <c:f>'Annual &amp; Cumulative VMMCs'!$A$54</c:f>
              <c:strCache>
                <c:ptCount val="1"/>
                <c:pt idx="0">
                  <c:v>Tanzania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VMMCs'!$B$54:$I$54</c:f>
              <c:numCache>
                <c:formatCode>#,##0</c:formatCode>
                <c:ptCount val="8"/>
                <c:pt idx="0">
                  <c:v>262.0</c:v>
                </c:pt>
                <c:pt idx="1">
                  <c:v>21843.0</c:v>
                </c:pt>
                <c:pt idx="2">
                  <c:v>139194.0</c:v>
                </c:pt>
                <c:pt idx="3">
                  <c:v>291109.0</c:v>
                </c:pt>
                <c:pt idx="4">
                  <c:v>672503.0</c:v>
                </c:pt>
                <c:pt idx="5">
                  <c:v>1.227176E6</c:v>
                </c:pt>
                <c:pt idx="6">
                  <c:v>1.842265E6</c:v>
                </c:pt>
                <c:pt idx="7">
                  <c:v>2.361702E6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91E-4321-B5FD-CC7906E3F49C}"/>
            </c:ext>
          </c:extLst>
        </c:ser>
        <c:ser>
          <c:idx val="11"/>
          <c:order val="11"/>
          <c:tx>
            <c:strRef>
              <c:f>'Annual &amp; Cumulative VMMCs'!$A$55</c:f>
              <c:strCache>
                <c:ptCount val="1"/>
                <c:pt idx="0">
                  <c:v>Uganda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VMMCs'!$B$55:$I$55</c:f>
              <c:numCache>
                <c:formatCode>#,##0</c:formatCode>
                <c:ptCount val="8"/>
                <c:pt idx="0">
                  <c:v>0.0</c:v>
                </c:pt>
                <c:pt idx="1">
                  <c:v>9052.0</c:v>
                </c:pt>
                <c:pt idx="2">
                  <c:v>66184.0</c:v>
                </c:pt>
                <c:pt idx="3">
                  <c:v>418223.0</c:v>
                </c:pt>
                <c:pt idx="4">
                  <c:v>1.161201E6</c:v>
                </c:pt>
                <c:pt idx="5">
                  <c:v>2.067816E6</c:v>
                </c:pt>
                <c:pt idx="6">
                  <c:v>2.534466E6</c:v>
                </c:pt>
                <c:pt idx="7">
                  <c:v>2.86376E6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91E-4321-B5FD-CC7906E3F49C}"/>
            </c:ext>
          </c:extLst>
        </c:ser>
        <c:ser>
          <c:idx val="12"/>
          <c:order val="12"/>
          <c:tx>
            <c:strRef>
              <c:f>'Annual &amp; Cumulative VMMCs'!$A$56</c:f>
              <c:strCache>
                <c:ptCount val="1"/>
                <c:pt idx="0">
                  <c:v>Zambia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VMMCs'!$B$56:$I$56</c:f>
              <c:numCache>
                <c:formatCode>#,##0</c:formatCode>
                <c:ptCount val="8"/>
                <c:pt idx="0">
                  <c:v>0.0</c:v>
                </c:pt>
                <c:pt idx="1">
                  <c:v>21236.0</c:v>
                </c:pt>
                <c:pt idx="2">
                  <c:v>84680.0</c:v>
                </c:pt>
                <c:pt idx="3">
                  <c:v>188197.0</c:v>
                </c:pt>
                <c:pt idx="4">
                  <c:v>387569.0</c:v>
                </c:pt>
                <c:pt idx="5">
                  <c:v>627033.0</c:v>
                </c:pt>
                <c:pt idx="6">
                  <c:v>843427.0</c:v>
                </c:pt>
                <c:pt idx="7">
                  <c:v>1.027606E6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91E-4321-B5FD-CC7906E3F49C}"/>
            </c:ext>
          </c:extLst>
        </c:ser>
        <c:ser>
          <c:idx val="13"/>
          <c:order val="13"/>
          <c:tx>
            <c:strRef>
              <c:f>'Annual &amp; Cumulative VMMCs'!$A$57</c:f>
              <c:strCache>
                <c:ptCount val="1"/>
                <c:pt idx="0">
                  <c:v>Zimbabwe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numRef>
              <c:f>'Annual &amp; Cumulative VMMCs'!$B$43:$I$43</c:f>
              <c:numCache>
                <c:formatCode>General</c:formatCode>
                <c:ptCount val="8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>
                  <c:v>2015.0</c:v>
                </c:pt>
                <c:pt idx="7">
                  <c:v>2016.0</c:v>
                </c:pt>
              </c:numCache>
            </c:numRef>
          </c:cat>
          <c:val>
            <c:numRef>
              <c:f>'Annual &amp; Cumulative VMMCs'!$B$57:$I$57</c:f>
              <c:numCache>
                <c:formatCode>#,##0</c:formatCode>
                <c:ptCount val="8"/>
                <c:pt idx="0">
                  <c:v>0.0</c:v>
                </c:pt>
                <c:pt idx="1">
                  <c:v>9811.0</c:v>
                </c:pt>
                <c:pt idx="2">
                  <c:v>40419.0</c:v>
                </c:pt>
                <c:pt idx="3">
                  <c:v>77184.0</c:v>
                </c:pt>
                <c:pt idx="4">
                  <c:v>165298.0</c:v>
                </c:pt>
                <c:pt idx="5">
                  <c:v>321076.0</c:v>
                </c:pt>
                <c:pt idx="6">
                  <c:v>477291.0</c:v>
                </c:pt>
                <c:pt idx="7">
                  <c:v>636418.0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91E-4321-B5FD-CC7906E3F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7180928"/>
        <c:axId val="787426880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14"/>
                <c:order val="14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'Annual &amp; Cumulative VMMCs'!$A$58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'Annual &amp; Cumulative VMMCs'!$B$43:$I$43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2009.0</c:v>
                      </c:pt>
                      <c:pt idx="1">
                        <c:v>2010.0</c:v>
                      </c:pt>
                      <c:pt idx="2">
                        <c:v>2011.0</c:v>
                      </c:pt>
                      <c:pt idx="3">
                        <c:v>2012.0</c:v>
                      </c:pt>
                      <c:pt idx="4">
                        <c:v>2013.0</c:v>
                      </c:pt>
                      <c:pt idx="5">
                        <c:v>2014.0</c:v>
                      </c:pt>
                      <c:pt idx="6">
                        <c:v>2015.0</c:v>
                      </c:pt>
                      <c:pt idx="7">
                        <c:v>2016.0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'Annual &amp; Cumulative VMMCs'!$B$58:$I$58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73118.0</c:v>
                      </c:pt>
                      <c:pt idx="1">
                        <c:v>291834.0</c:v>
                      </c:pt>
                      <c:pt idx="2">
                        <c:v>866020.0</c:v>
                      </c:pt>
                      <c:pt idx="3">
                        <c:v>1.99792E6</c:v>
                      </c:pt>
                      <c:pt idx="4">
                        <c:v>4.227996E6</c:v>
                      </c:pt>
                      <c:pt idx="5">
                        <c:v>7.022804E6</c:v>
                      </c:pt>
                      <c:pt idx="6">
                        <c:v>9.596077E6</c:v>
                      </c:pt>
                      <c:pt idx="7">
                        <c:v>1.1884064E7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E-D91E-4321-B5FD-CC7906E3F49C}"/>
                  </c:ext>
                </c:extLst>
              </c15:ser>
            </c15:filteredAreaSeries>
          </c:ext>
        </c:extLst>
      </c:areaChart>
      <c:catAx>
        <c:axId val="78718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87426880"/>
        <c:crossesAt val="0.0"/>
        <c:auto val="1"/>
        <c:lblAlgn val="ctr"/>
        <c:lblOffset val="100"/>
        <c:tickLblSkip val="1"/>
        <c:noMultiLvlLbl val="0"/>
      </c:catAx>
      <c:valAx>
        <c:axId val="787426880"/>
        <c:scaling>
          <c:orientation val="minMax"/>
          <c:max val="1.3E7"/>
          <c:min val="0.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87180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 Reduction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8CA8">
                  <a:lumMod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AC-4CA5-871B-42593F1CF250}"/>
              </c:ext>
            </c:extLst>
          </c:dPt>
          <c:dPt>
            <c:idx val="1"/>
            <c:invertIfNegative val="0"/>
            <c:bubble3D val="0"/>
            <c:spPr>
              <a:solidFill>
                <a:srgbClr val="468CA8">
                  <a:lumMod val="5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AC-4CA5-871B-42593F1CF250}"/>
              </c:ext>
            </c:extLst>
          </c:dPt>
          <c:dPt>
            <c:idx val="2"/>
            <c:invertIfNegative val="0"/>
            <c:bubble3D val="0"/>
            <c:spPr>
              <a:solidFill>
                <a:srgbClr val="468CA8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AC-4CA5-871B-42593F1CF250}"/>
              </c:ext>
            </c:extLst>
          </c:dPt>
          <c:dPt>
            <c:idx val="3"/>
            <c:invertIfNegative val="0"/>
            <c:bubble3D val="0"/>
            <c:spPr>
              <a:solidFill>
                <a:srgbClr val="468CA8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AC-4CA5-871B-42593F1CF250}"/>
              </c:ext>
            </c:extLst>
          </c:dPt>
          <c:dPt>
            <c:idx val="4"/>
            <c:invertIfNegative val="0"/>
            <c:bubble3D val="0"/>
            <c:spPr>
              <a:solidFill>
                <a:srgbClr val="468CA8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AC-4CA5-871B-42593F1CF250}"/>
              </c:ext>
            </c:extLst>
          </c:dPt>
          <c:dPt>
            <c:idx val="5"/>
            <c:invertIfNegative val="0"/>
            <c:bubble3D val="0"/>
            <c:spPr>
              <a:solidFill>
                <a:srgbClr val="468CA8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AC-4CA5-871B-42593F1CF250}"/>
              </c:ext>
            </c:extLst>
          </c:dPt>
          <c:dPt>
            <c:idx val="6"/>
            <c:invertIfNegative val="0"/>
            <c:bubble3D val="0"/>
            <c:spPr>
              <a:solidFill>
                <a:srgbClr val="468CA8">
                  <a:lumMod val="75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AAC-4CA5-871B-42593F1CF250}"/>
              </c:ext>
            </c:extLst>
          </c:dPt>
          <c:dPt>
            <c:idx val="7"/>
            <c:invertIfNegative val="0"/>
            <c:bubble3D val="0"/>
            <c:spPr>
              <a:solidFill>
                <a:srgbClr val="468CA8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AAC-4CA5-871B-42593F1CF250}"/>
              </c:ext>
            </c:extLst>
          </c:dPt>
          <c:dPt>
            <c:idx val="8"/>
            <c:invertIfNegative val="0"/>
            <c:bubble3D val="0"/>
            <c:spPr>
              <a:solidFill>
                <a:srgbClr val="468CA8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AAC-4CA5-871B-42593F1CF250}"/>
              </c:ext>
            </c:extLst>
          </c:dPt>
          <c:dPt>
            <c:idx val="9"/>
            <c:invertIfNegative val="0"/>
            <c:bubble3D val="0"/>
            <c:spPr>
              <a:solidFill>
                <a:srgbClr val="468CA8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AAC-4CA5-871B-42593F1CF250}"/>
              </c:ext>
            </c:extLst>
          </c:dPt>
          <c:cat>
            <c:strRef>
              <c:f>Sheet1!$B$2:$B$11</c:f>
              <c:strCache>
                <c:ptCount val="10"/>
                <c:pt idx="0">
                  <c:v>Mozambique</c:v>
                </c:pt>
                <c:pt idx="1">
                  <c:v>Malawi</c:v>
                </c:pt>
                <c:pt idx="2">
                  <c:v>Uganda</c:v>
                </c:pt>
                <c:pt idx="3">
                  <c:v>Zimbabwe</c:v>
                </c:pt>
                <c:pt idx="4">
                  <c:v>Tanzania</c:v>
                </c:pt>
                <c:pt idx="5">
                  <c:v>Eswatini</c:v>
                </c:pt>
                <c:pt idx="6">
                  <c:v>Kenya</c:v>
                </c:pt>
                <c:pt idx="7">
                  <c:v>Lesotho</c:v>
                </c:pt>
                <c:pt idx="8">
                  <c:v>South Africa</c:v>
                </c:pt>
                <c:pt idx="9">
                  <c:v>Zambia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0.58</c:v>
                </c:pt>
                <c:pt idx="1">
                  <c:v>0.32</c:v>
                </c:pt>
                <c:pt idx="2">
                  <c:v>0.4</c:v>
                </c:pt>
                <c:pt idx="3">
                  <c:v>0.34</c:v>
                </c:pt>
                <c:pt idx="4">
                  <c:v>0.34</c:v>
                </c:pt>
                <c:pt idx="5">
                  <c:v>0.31</c:v>
                </c:pt>
                <c:pt idx="6">
                  <c:v>0.3</c:v>
                </c:pt>
                <c:pt idx="7">
                  <c:v>0.19</c:v>
                </c:pt>
                <c:pt idx="8">
                  <c:v>0.17</c:v>
                </c:pt>
                <c:pt idx="9">
                  <c:v>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AAC-4CA5-871B-42593F1CF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888520112"/>
        <c:axId val="888503056"/>
      </c:barChart>
      <c:catAx>
        <c:axId val="88852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8503056"/>
        <c:crosses val="autoZero"/>
        <c:auto val="1"/>
        <c:lblAlgn val="ctr"/>
        <c:lblOffset val="100"/>
        <c:noMultiLvlLbl val="0"/>
      </c:catAx>
      <c:valAx>
        <c:axId val="88850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852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'GT 25'!$C$1</c:f>
              <c:strCache>
                <c:ptCount val="1"/>
                <c:pt idx="0">
                  <c:v>Impact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'GT 25'!$B$2:$B$38</c:f>
              <c:strCache>
                <c:ptCount val="37"/>
                <c:pt idx="0">
                  <c:v>Cidade de Quelimane</c:v>
                </c:pt>
                <c:pt idx="1">
                  <c:v>Cidade de Beira</c:v>
                </c:pt>
                <c:pt idx="2">
                  <c:v>Chokwe</c:v>
                </c:pt>
                <c:pt idx="3">
                  <c:v>Cidade de XaiXai</c:v>
                </c:pt>
                <c:pt idx="4">
                  <c:v>Distrito de Xai-Xai</c:v>
                </c:pt>
                <c:pt idx="5">
                  <c:v>Mutare</c:v>
                </c:pt>
                <c:pt idx="6">
                  <c:v>Oyam</c:v>
                </c:pt>
                <c:pt idx="7">
                  <c:v>Gulu</c:v>
                </c:pt>
                <c:pt idx="8">
                  <c:v>Kwaluseni</c:v>
                </c:pt>
                <c:pt idx="9">
                  <c:v>Kyela DC</c:v>
                </c:pt>
                <c:pt idx="10">
                  <c:v>Chipinge</c:v>
                </c:pt>
                <c:pt idx="11">
                  <c:v>Lira</c:v>
                </c:pt>
                <c:pt idx="12">
                  <c:v>Manzini North</c:v>
                </c:pt>
                <c:pt idx="13">
                  <c:v>Manzini South</c:v>
                </c:pt>
                <c:pt idx="14">
                  <c:v>Mityana</c:v>
                </c:pt>
                <c:pt idx="15">
                  <c:v>Mubende</c:v>
                </c:pt>
                <c:pt idx="16">
                  <c:v>Mukono</c:v>
                </c:pt>
                <c:pt idx="17">
                  <c:v>Temeke MC</c:v>
                </c:pt>
                <c:pt idx="18">
                  <c:v>Homa Bay</c:v>
                </c:pt>
                <c:pt idx="19">
                  <c:v>Mkhiweni</c:v>
                </c:pt>
                <c:pt idx="20">
                  <c:v>Machinga</c:v>
                </c:pt>
                <c:pt idx="21">
                  <c:v>Zomba</c:v>
                </c:pt>
                <c:pt idx="22">
                  <c:v>Dvokodvweni</c:v>
                </c:pt>
                <c:pt idx="23">
                  <c:v>Lobamba Lomdzala</c:v>
                </c:pt>
                <c:pt idx="24">
                  <c:v>Ngwempisi</c:v>
                </c:pt>
                <c:pt idx="25">
                  <c:v>Lobamba</c:v>
                </c:pt>
                <c:pt idx="26">
                  <c:v>Mpolonjeni</c:v>
                </c:pt>
                <c:pt idx="27">
                  <c:v>Siaya</c:v>
                </c:pt>
                <c:pt idx="28">
                  <c:v>Mbangweni</c:v>
                </c:pt>
                <c:pt idx="29">
                  <c:v>Siphofaneni</c:v>
                </c:pt>
                <c:pt idx="30">
                  <c:v>Shinyanga MC</c:v>
                </c:pt>
                <c:pt idx="31">
                  <c:v>Kisumu</c:v>
                </c:pt>
                <c:pt idx="32">
                  <c:v>Mbabane East</c:v>
                </c:pt>
                <c:pt idx="33">
                  <c:v>Makoni</c:v>
                </c:pt>
                <c:pt idx="34">
                  <c:v>Ludzeludze</c:v>
                </c:pt>
                <c:pt idx="35">
                  <c:v>Ntfonjeni</c:v>
                </c:pt>
                <c:pt idx="36">
                  <c:v>Sithobela</c:v>
                </c:pt>
              </c:strCache>
            </c:strRef>
          </c:cat>
          <c:val>
            <c:numRef>
              <c:f>'GT 25'!$C$2:$C$38</c:f>
              <c:numCache>
                <c:formatCode>General</c:formatCode>
                <c:ptCount val="37"/>
                <c:pt idx="0">
                  <c:v>-0.67</c:v>
                </c:pt>
                <c:pt idx="1">
                  <c:v>-0.58</c:v>
                </c:pt>
                <c:pt idx="2">
                  <c:v>-0.51</c:v>
                </c:pt>
                <c:pt idx="3">
                  <c:v>-0.51</c:v>
                </c:pt>
                <c:pt idx="4">
                  <c:v>-0.48</c:v>
                </c:pt>
                <c:pt idx="5">
                  <c:v>-0.45</c:v>
                </c:pt>
                <c:pt idx="6">
                  <c:v>-0.43</c:v>
                </c:pt>
                <c:pt idx="7">
                  <c:v>-0.42</c:v>
                </c:pt>
                <c:pt idx="8">
                  <c:v>-0.4</c:v>
                </c:pt>
                <c:pt idx="9">
                  <c:v>-0.4</c:v>
                </c:pt>
                <c:pt idx="10">
                  <c:v>-0.4</c:v>
                </c:pt>
                <c:pt idx="11">
                  <c:v>-0.38</c:v>
                </c:pt>
                <c:pt idx="12">
                  <c:v>-0.37</c:v>
                </c:pt>
                <c:pt idx="13">
                  <c:v>-0.37</c:v>
                </c:pt>
                <c:pt idx="14">
                  <c:v>-0.36</c:v>
                </c:pt>
                <c:pt idx="15">
                  <c:v>-0.36</c:v>
                </c:pt>
                <c:pt idx="16">
                  <c:v>-0.35</c:v>
                </c:pt>
                <c:pt idx="17">
                  <c:v>-0.34</c:v>
                </c:pt>
                <c:pt idx="18">
                  <c:v>-0.33</c:v>
                </c:pt>
                <c:pt idx="19">
                  <c:v>-0.33</c:v>
                </c:pt>
                <c:pt idx="20">
                  <c:v>-0.32</c:v>
                </c:pt>
                <c:pt idx="21">
                  <c:v>-0.32</c:v>
                </c:pt>
                <c:pt idx="22">
                  <c:v>-0.32</c:v>
                </c:pt>
                <c:pt idx="23">
                  <c:v>-0.32</c:v>
                </c:pt>
                <c:pt idx="24">
                  <c:v>-0.31</c:v>
                </c:pt>
                <c:pt idx="25">
                  <c:v>-0.3</c:v>
                </c:pt>
                <c:pt idx="26">
                  <c:v>-0.3</c:v>
                </c:pt>
                <c:pt idx="27">
                  <c:v>-0.29</c:v>
                </c:pt>
                <c:pt idx="28">
                  <c:v>-0.29</c:v>
                </c:pt>
                <c:pt idx="29">
                  <c:v>-0.29</c:v>
                </c:pt>
                <c:pt idx="30">
                  <c:v>-0.29</c:v>
                </c:pt>
                <c:pt idx="31">
                  <c:v>-0.28</c:v>
                </c:pt>
                <c:pt idx="32">
                  <c:v>-0.28</c:v>
                </c:pt>
                <c:pt idx="33">
                  <c:v>-0.28</c:v>
                </c:pt>
                <c:pt idx="34">
                  <c:v>-0.27</c:v>
                </c:pt>
                <c:pt idx="35">
                  <c:v>-0.27</c:v>
                </c:pt>
                <c:pt idx="36">
                  <c:v>-0.26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00-4A32-B07E-EA1DDF165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27"/>
        <c:axId val="788462480"/>
        <c:axId val="788464800"/>
      </c:barChart>
      <c:catAx>
        <c:axId val="78846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464800"/>
        <c:crosses val="autoZero"/>
        <c:auto val="0"/>
        <c:lblAlgn val="ctr"/>
        <c:lblOffset val="100"/>
        <c:noMultiLvlLbl val="0"/>
      </c:catAx>
      <c:valAx>
        <c:axId val="788464800"/>
        <c:scaling>
          <c:orientation val="minMax"/>
          <c:min val="-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4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'GT 25 (2)'!$C$1</c:f>
              <c:strCache>
                <c:ptCount val="1"/>
                <c:pt idx="0">
                  <c:v>Impact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'GT 25 (2)'!$B$2:$B$19</c:f>
              <c:strCache>
                <c:ptCount val="18"/>
                <c:pt idx="0">
                  <c:v>Mazowe</c:v>
                </c:pt>
                <c:pt idx="1">
                  <c:v>Berea</c:v>
                </c:pt>
                <c:pt idx="2">
                  <c:v>Ssembabule</c:v>
                </c:pt>
                <c:pt idx="3">
                  <c:v>Mbabane West</c:v>
                </c:pt>
                <c:pt idx="4">
                  <c:v>Nairobi</c:v>
                </c:pt>
                <c:pt idx="5">
                  <c:v>City of Johannesburg</c:v>
                </c:pt>
                <c:pt idx="6">
                  <c:v>Rakai</c:v>
                </c:pt>
                <c:pt idx="7">
                  <c:v>Motshane</c:v>
                </c:pt>
                <c:pt idx="8">
                  <c:v>Piggs Peak</c:v>
                </c:pt>
                <c:pt idx="9">
                  <c:v>Umkhanyakude</c:v>
                </c:pt>
                <c:pt idx="10">
                  <c:v>Maseru</c:v>
                </c:pt>
                <c:pt idx="11">
                  <c:v>gp Ekurhuleni</c:v>
                </c:pt>
                <c:pt idx="12">
                  <c:v>Ushetu DC</c:v>
                </c:pt>
                <c:pt idx="13">
                  <c:v>Msalala DC</c:v>
                </c:pt>
                <c:pt idx="14">
                  <c:v>Lusaka Urban </c:v>
                </c:pt>
                <c:pt idx="15">
                  <c:v>Mbeya CC</c:v>
                </c:pt>
                <c:pt idx="16">
                  <c:v>Ndola </c:v>
                </c:pt>
                <c:pt idx="17">
                  <c:v>Gweru</c:v>
                </c:pt>
              </c:strCache>
            </c:strRef>
          </c:cat>
          <c:val>
            <c:numRef>
              <c:f>'GT 25 (2)'!$C$2:$C$19</c:f>
              <c:numCache>
                <c:formatCode>General</c:formatCode>
                <c:ptCount val="18"/>
                <c:pt idx="0">
                  <c:v>-0.24</c:v>
                </c:pt>
                <c:pt idx="1">
                  <c:v>-0.23</c:v>
                </c:pt>
                <c:pt idx="2">
                  <c:v>-0.23</c:v>
                </c:pt>
                <c:pt idx="3">
                  <c:v>-0.21</c:v>
                </c:pt>
                <c:pt idx="4">
                  <c:v>-0.19</c:v>
                </c:pt>
                <c:pt idx="5">
                  <c:v>-0.19</c:v>
                </c:pt>
                <c:pt idx="6">
                  <c:v>-0.18</c:v>
                </c:pt>
                <c:pt idx="7">
                  <c:v>-0.17</c:v>
                </c:pt>
                <c:pt idx="8">
                  <c:v>-0.17</c:v>
                </c:pt>
                <c:pt idx="9">
                  <c:v>-0.16</c:v>
                </c:pt>
                <c:pt idx="10">
                  <c:v>-0.15</c:v>
                </c:pt>
                <c:pt idx="11">
                  <c:v>-0.15</c:v>
                </c:pt>
                <c:pt idx="12">
                  <c:v>-0.14</c:v>
                </c:pt>
                <c:pt idx="13">
                  <c:v>-0.1</c:v>
                </c:pt>
                <c:pt idx="14">
                  <c:v>-0.09</c:v>
                </c:pt>
                <c:pt idx="15">
                  <c:v>-0.06</c:v>
                </c:pt>
                <c:pt idx="16">
                  <c:v>-0.06</c:v>
                </c:pt>
                <c:pt idx="17">
                  <c:v>-0.06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AC-431E-B808-3C2666BF8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27"/>
        <c:axId val="914784288"/>
        <c:axId val="914786608"/>
      </c:barChart>
      <c:catAx>
        <c:axId val="9147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786608"/>
        <c:crosses val="autoZero"/>
        <c:auto val="0"/>
        <c:lblAlgn val="ctr"/>
        <c:lblOffset val="100"/>
        <c:noMultiLvlLbl val="0"/>
      </c:catAx>
      <c:valAx>
        <c:axId val="914786608"/>
        <c:scaling>
          <c:orientation val="minMax"/>
          <c:min val="-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7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3FAC0-2F12-487A-A436-DD40D4C31F9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CA969-433E-4AE1-B3A6-239FCC50835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0" dirty="0">
              <a:solidFill>
                <a:schemeClr val="bg2"/>
              </a:solidFill>
            </a:rPr>
            <a:t>Empower         </a:t>
          </a:r>
          <a:r>
            <a:rPr lang="en-US" sz="2400" b="1" dirty="0">
              <a:solidFill>
                <a:schemeClr val="bg2"/>
              </a:solidFill>
            </a:rPr>
            <a:t>Girls &amp; Young Women          </a:t>
          </a:r>
          <a:r>
            <a:rPr lang="en-US" sz="2000" b="0" dirty="0">
              <a:solidFill>
                <a:schemeClr val="bg2"/>
              </a:solidFill>
            </a:rPr>
            <a:t>and </a:t>
          </a:r>
          <a:r>
            <a:rPr lang="en-US" sz="2000" b="1" dirty="0">
              <a:solidFill>
                <a:schemeClr val="bg2"/>
              </a:solidFill>
            </a:rPr>
            <a:t>reduce risk </a:t>
          </a:r>
        </a:p>
      </dgm:t>
    </dgm:pt>
    <dgm:pt modelId="{874719AD-8367-43BE-9CDC-114A9ABD186D}" type="parTrans" cxnId="{91FCBF51-761C-4E69-95A4-36F2DCBE177B}">
      <dgm:prSet/>
      <dgm:spPr/>
      <dgm:t>
        <a:bodyPr/>
        <a:lstStyle/>
        <a:p>
          <a:endParaRPr lang="en-US"/>
        </a:p>
      </dgm:t>
    </dgm:pt>
    <dgm:pt modelId="{7D76C888-21A4-47CB-BCFB-B65BD725AF33}" type="sibTrans" cxnId="{91FCBF51-761C-4E69-95A4-36F2DCBE177B}">
      <dgm:prSet/>
      <dgm:spPr/>
      <dgm:t>
        <a:bodyPr/>
        <a:lstStyle/>
        <a:p>
          <a:endParaRPr lang="en-US"/>
        </a:p>
      </dgm:t>
    </dgm:pt>
    <dgm:pt modelId="{5EB0ADAE-EF7F-4578-9AEF-CEB58AB1E851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0" dirty="0">
              <a:latin typeface="Abadi MT Condensed Extra Bold"/>
            </a:rPr>
            <a:t>Mobilize </a:t>
          </a:r>
          <a:r>
            <a:rPr lang="en-US" sz="2000" b="1" dirty="0">
              <a:latin typeface="Abadi MT Condensed Extra Bold"/>
            </a:rPr>
            <a:t>Communities</a:t>
          </a:r>
          <a:r>
            <a:rPr lang="en-US" sz="2000" b="0" dirty="0">
              <a:latin typeface="Abadi MT Condensed Extra Bold"/>
            </a:rPr>
            <a:t> for change engaging local leaders</a:t>
          </a:r>
        </a:p>
      </dgm:t>
    </dgm:pt>
    <dgm:pt modelId="{E21DEAFE-ED49-4ED9-B3D9-27EF8C643FDB}" type="parTrans" cxnId="{1EB24B2E-63A2-43DA-9A11-D3AC482BF7B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F90914-B680-4AD0-B3A1-778C6D54C179}" type="sibTrans" cxnId="{1EB24B2E-63A2-43DA-9A11-D3AC482BF7B4}">
      <dgm:prSet/>
      <dgm:spPr/>
      <dgm:t>
        <a:bodyPr/>
        <a:lstStyle/>
        <a:p>
          <a:endParaRPr lang="en-US"/>
        </a:p>
      </dgm:t>
    </dgm:pt>
    <dgm:pt modelId="{479F6C98-42DC-42F9-8634-9FC3F25FD7DF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>
              <a:latin typeface="Abadi MT Condensed Extra Bold"/>
            </a:rPr>
            <a:t>Reduce Risk</a:t>
          </a:r>
          <a:endParaRPr lang="en-US" sz="2800" b="1" dirty="0">
            <a:latin typeface="Abadi MT Condensed Extra Bold"/>
          </a:endParaRPr>
        </a:p>
      </dgm:t>
    </dgm:pt>
    <dgm:pt modelId="{2AF70E76-8348-4760-94BF-699F4D4D2EBF}" type="parTrans" cxnId="{7FC97FBF-AD45-42DB-9B1A-87C9911A192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2CFB025-E44D-4797-8CFB-1C19E68412B1}" type="sibTrans" cxnId="{7FC97FBF-AD45-42DB-9B1A-87C9911A192F}">
      <dgm:prSet/>
      <dgm:spPr/>
      <dgm:t>
        <a:bodyPr/>
        <a:lstStyle/>
        <a:p>
          <a:endParaRPr lang="en-US"/>
        </a:p>
      </dgm:t>
    </dgm:pt>
    <dgm:pt modelId="{2A626F31-9CBC-4C2A-8F56-418A6DB749BC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latin typeface="Abadi MT Condensed Extra Bold"/>
            </a:rPr>
            <a:t>Strengthen </a:t>
          </a:r>
          <a:r>
            <a:rPr lang="en-US" sz="2800" b="1" dirty="0">
              <a:latin typeface="Abadi MT Condensed Extra Bold"/>
            </a:rPr>
            <a:t>Families and engage faith leaders</a:t>
          </a:r>
        </a:p>
      </dgm:t>
    </dgm:pt>
    <dgm:pt modelId="{322AF6AA-A43C-4805-AEF5-04823AF6F1AC}" type="parTrans" cxnId="{F9CB153D-8B48-4393-A0FF-22FC2E6768C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28328D-4BEB-48A3-807D-B14D02AEBB97}" type="sibTrans" cxnId="{F9CB153D-8B48-4393-A0FF-22FC2E6768C0}">
      <dgm:prSet/>
      <dgm:spPr/>
      <dgm:t>
        <a:bodyPr/>
        <a:lstStyle/>
        <a:p>
          <a:endParaRPr lang="en-US"/>
        </a:p>
      </dgm:t>
    </dgm:pt>
    <dgm:pt modelId="{EADBF7C4-9DDF-4CD6-A9A9-896CEC4F8C6F}">
      <dgm:prSet custScaleX="199581" custScaleY="189476" custRadScaleRad="129905"/>
      <dgm:spPr/>
      <dgm:t>
        <a:bodyPr/>
        <a:lstStyle/>
        <a:p>
          <a:endParaRPr lang="en-US"/>
        </a:p>
      </dgm:t>
    </dgm:pt>
    <dgm:pt modelId="{9470E786-FB4A-464D-8003-E70B2816090D}" type="parTrans" cxnId="{0884C969-B618-432D-AF89-9A1436ED85D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9BEC253-5165-43C4-AA8A-EF83350723FE}" type="sibTrans" cxnId="{0884C969-B618-432D-AF89-9A1436ED85DA}">
      <dgm:prSet/>
      <dgm:spPr/>
      <dgm:t>
        <a:bodyPr/>
        <a:lstStyle/>
        <a:p>
          <a:endParaRPr lang="en-US"/>
        </a:p>
      </dgm:t>
    </dgm:pt>
    <dgm:pt modelId="{C9F70985-0641-4950-B485-A3A991085E7A}">
      <dgm:prSet custScaleX="199581" custScaleY="189476" custRadScaleRad="78258" custRadScaleInc="-601"/>
      <dgm:spPr/>
      <dgm:t>
        <a:bodyPr/>
        <a:lstStyle/>
        <a:p>
          <a:endParaRPr lang="en-US"/>
        </a:p>
      </dgm:t>
    </dgm:pt>
    <dgm:pt modelId="{59021C19-983B-4F75-9693-81F303399DC2}" type="parTrans" cxnId="{62ECA731-50F5-4A42-969A-4261E7ED50B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AFCD722-958F-42FE-9408-2D1258F570A8}" type="sibTrans" cxnId="{62ECA731-50F5-4A42-969A-4261E7ED50B3}">
      <dgm:prSet/>
      <dgm:spPr/>
      <dgm:t>
        <a:bodyPr/>
        <a:lstStyle/>
        <a:p>
          <a:endParaRPr lang="en-US"/>
        </a:p>
      </dgm:t>
    </dgm:pt>
    <dgm:pt modelId="{ED9F5CBB-0D74-419A-89EA-A1CE0E41844D}" type="pres">
      <dgm:prSet presAssocID="{A783FAC0-2F12-487A-A436-DD40D4C31F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A02B27E-8FAF-46D5-A383-EB0BDE5EB6D5}" type="pres">
      <dgm:prSet presAssocID="{D01CA969-433E-4AE1-B3A6-239FCC508355}" presName="singleCycle" presStyleCnt="0"/>
      <dgm:spPr/>
    </dgm:pt>
    <dgm:pt modelId="{80BE41B5-138F-4956-98A4-14410BEBCF5D}" type="pres">
      <dgm:prSet presAssocID="{D01CA969-433E-4AE1-B3A6-239FCC508355}" presName="singleCenter" presStyleLbl="node1" presStyleIdx="0" presStyleCnt="4" custScaleX="159109" custScaleY="159109" custLinFactNeighborX="-241" custLinFactNeighborY="155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238CC9A-336D-4909-BA69-42C6292591B2}" type="pres">
      <dgm:prSet presAssocID="{E21DEAFE-ED49-4ED9-B3D9-27EF8C643FD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503D4C3-2A42-40D0-A91E-BB2FC8E44558}" type="pres">
      <dgm:prSet presAssocID="{5EB0ADAE-EF7F-4578-9AEF-CEB58AB1E851}" presName="text0" presStyleLbl="node1" presStyleIdx="1" presStyleCnt="4" custScaleX="199581" custScaleY="189476" custRadScaleRad="78258" custRadScaleInc="-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5AEA7-CFB2-447B-B79B-B0D9D9E02758}" type="pres">
      <dgm:prSet presAssocID="{322AF6AA-A43C-4805-AEF5-04823AF6F1A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8CE14EE-49A9-4505-BEF7-0CB39252EB1C}" type="pres">
      <dgm:prSet presAssocID="{2A626F31-9CBC-4C2A-8F56-418A6DB749BC}" presName="text0" presStyleLbl="node1" presStyleIdx="2" presStyleCnt="4" custScaleX="231596" custScaleY="259551" custRadScaleRad="107503" custRadScaleInc="-51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C38E1-1B72-4A13-9965-41BAC7E05EC7}" type="pres">
      <dgm:prSet presAssocID="{2AF70E76-8348-4760-94BF-699F4D4D2EB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AB25C79-1194-466D-82D2-6EDEF73F88E3}" type="pres">
      <dgm:prSet presAssocID="{479F6C98-42DC-42F9-8634-9FC3F25FD7DF}" presName="text0" presStyleLbl="node1" presStyleIdx="3" presStyleCnt="4" custScaleX="193265" custScaleY="183160" custRadScaleRad="103743" custRadScaleInc="49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B153D-8B48-4393-A0FF-22FC2E6768C0}" srcId="{D01CA969-433E-4AE1-B3A6-239FCC508355}" destId="{2A626F31-9CBC-4C2A-8F56-418A6DB749BC}" srcOrd="1" destOrd="0" parTransId="{322AF6AA-A43C-4805-AEF5-04823AF6F1AC}" sibTransId="{1E28328D-4BEB-48A3-807D-B14D02AEBB97}"/>
    <dgm:cxn modelId="{4706A0B3-BBCD-4CF5-A07F-F5B998793185}" type="presOf" srcId="{2A626F31-9CBC-4C2A-8F56-418A6DB749BC}" destId="{58CE14EE-49A9-4505-BEF7-0CB39252EB1C}" srcOrd="0" destOrd="0" presId="urn:microsoft.com/office/officeart/2008/layout/RadialCluster"/>
    <dgm:cxn modelId="{3A71A023-E5A5-4BCF-B621-473AA6B8B7C3}" type="presOf" srcId="{A783FAC0-2F12-487A-A436-DD40D4C31F95}" destId="{ED9F5CBB-0D74-419A-89EA-A1CE0E41844D}" srcOrd="0" destOrd="0" presId="urn:microsoft.com/office/officeart/2008/layout/RadialCluster"/>
    <dgm:cxn modelId="{62ECA731-50F5-4A42-969A-4261E7ED50B3}" srcId="{A783FAC0-2F12-487A-A436-DD40D4C31F95}" destId="{C9F70985-0641-4950-B485-A3A991085E7A}" srcOrd="2" destOrd="0" parTransId="{59021C19-983B-4F75-9693-81F303399DC2}" sibTransId="{8AFCD722-958F-42FE-9408-2D1258F570A8}"/>
    <dgm:cxn modelId="{38FF0354-347A-4A01-950A-F0191B2D1CB2}" type="presOf" srcId="{479F6C98-42DC-42F9-8634-9FC3F25FD7DF}" destId="{0AB25C79-1194-466D-82D2-6EDEF73F88E3}" srcOrd="0" destOrd="0" presId="urn:microsoft.com/office/officeart/2008/layout/RadialCluster"/>
    <dgm:cxn modelId="{4212E467-089F-4953-9B62-9A15FDE70D65}" type="presOf" srcId="{322AF6AA-A43C-4805-AEF5-04823AF6F1AC}" destId="{EC15AEA7-CFB2-447B-B79B-B0D9D9E02758}" srcOrd="0" destOrd="0" presId="urn:microsoft.com/office/officeart/2008/layout/RadialCluster"/>
    <dgm:cxn modelId="{1526C829-BFF0-422B-9ED1-3D2050EA955E}" type="presOf" srcId="{5EB0ADAE-EF7F-4578-9AEF-CEB58AB1E851}" destId="{A503D4C3-2A42-40D0-A91E-BB2FC8E44558}" srcOrd="0" destOrd="0" presId="urn:microsoft.com/office/officeart/2008/layout/RadialCluster"/>
    <dgm:cxn modelId="{91FCBF51-761C-4E69-95A4-36F2DCBE177B}" srcId="{A783FAC0-2F12-487A-A436-DD40D4C31F95}" destId="{D01CA969-433E-4AE1-B3A6-239FCC508355}" srcOrd="0" destOrd="0" parTransId="{874719AD-8367-43BE-9CDC-114A9ABD186D}" sibTransId="{7D76C888-21A4-47CB-BCFB-B65BD725AF33}"/>
    <dgm:cxn modelId="{1EB24B2E-63A2-43DA-9A11-D3AC482BF7B4}" srcId="{D01CA969-433E-4AE1-B3A6-239FCC508355}" destId="{5EB0ADAE-EF7F-4578-9AEF-CEB58AB1E851}" srcOrd="0" destOrd="0" parTransId="{E21DEAFE-ED49-4ED9-B3D9-27EF8C643FDB}" sibTransId="{DAF90914-B680-4AD0-B3A1-778C6D54C179}"/>
    <dgm:cxn modelId="{7FC97FBF-AD45-42DB-9B1A-87C9911A192F}" srcId="{D01CA969-433E-4AE1-B3A6-239FCC508355}" destId="{479F6C98-42DC-42F9-8634-9FC3F25FD7DF}" srcOrd="2" destOrd="0" parTransId="{2AF70E76-8348-4760-94BF-699F4D4D2EBF}" sibTransId="{C2CFB025-E44D-4797-8CFB-1C19E68412B1}"/>
    <dgm:cxn modelId="{C635CF5F-59BD-43C5-AA29-2D5E6A0AF2D0}" type="presOf" srcId="{E21DEAFE-ED49-4ED9-B3D9-27EF8C643FDB}" destId="{3238CC9A-336D-4909-BA69-42C6292591B2}" srcOrd="0" destOrd="0" presId="urn:microsoft.com/office/officeart/2008/layout/RadialCluster"/>
    <dgm:cxn modelId="{2C72A963-7FA3-410E-A299-12BD080DB2AA}" type="presOf" srcId="{D01CA969-433E-4AE1-B3A6-239FCC508355}" destId="{80BE41B5-138F-4956-98A4-14410BEBCF5D}" srcOrd="0" destOrd="0" presId="urn:microsoft.com/office/officeart/2008/layout/RadialCluster"/>
    <dgm:cxn modelId="{0884C969-B618-432D-AF89-9A1436ED85DA}" srcId="{A783FAC0-2F12-487A-A436-DD40D4C31F95}" destId="{EADBF7C4-9DDF-4CD6-A9A9-896CEC4F8C6F}" srcOrd="1" destOrd="0" parTransId="{9470E786-FB4A-464D-8003-E70B2816090D}" sibTransId="{19BEC253-5165-43C4-AA8A-EF83350723FE}"/>
    <dgm:cxn modelId="{C2D16C9C-6062-4919-A608-1B11963D22E8}" type="presOf" srcId="{2AF70E76-8348-4760-94BF-699F4D4D2EBF}" destId="{0DCC38E1-1B72-4A13-9965-41BAC7E05EC7}" srcOrd="0" destOrd="0" presId="urn:microsoft.com/office/officeart/2008/layout/RadialCluster"/>
    <dgm:cxn modelId="{43BF1E1B-42E1-4B20-B75B-85DC4E95D37E}" type="presParOf" srcId="{ED9F5CBB-0D74-419A-89EA-A1CE0E41844D}" destId="{CA02B27E-8FAF-46D5-A383-EB0BDE5EB6D5}" srcOrd="0" destOrd="0" presId="urn:microsoft.com/office/officeart/2008/layout/RadialCluster"/>
    <dgm:cxn modelId="{25942CB8-6490-4BCE-9E23-0BAFFF7A969B}" type="presParOf" srcId="{CA02B27E-8FAF-46D5-A383-EB0BDE5EB6D5}" destId="{80BE41B5-138F-4956-98A4-14410BEBCF5D}" srcOrd="0" destOrd="0" presId="urn:microsoft.com/office/officeart/2008/layout/RadialCluster"/>
    <dgm:cxn modelId="{B1527F63-B47B-4772-9A98-32F624D820C5}" type="presParOf" srcId="{CA02B27E-8FAF-46D5-A383-EB0BDE5EB6D5}" destId="{3238CC9A-336D-4909-BA69-42C6292591B2}" srcOrd="1" destOrd="0" presId="urn:microsoft.com/office/officeart/2008/layout/RadialCluster"/>
    <dgm:cxn modelId="{5D5FBFE9-41B6-469A-96B9-924B56F4D328}" type="presParOf" srcId="{CA02B27E-8FAF-46D5-A383-EB0BDE5EB6D5}" destId="{A503D4C3-2A42-40D0-A91E-BB2FC8E44558}" srcOrd="2" destOrd="0" presId="urn:microsoft.com/office/officeart/2008/layout/RadialCluster"/>
    <dgm:cxn modelId="{01A36371-2BF7-4A37-8592-6C9E6BC7CB13}" type="presParOf" srcId="{CA02B27E-8FAF-46D5-A383-EB0BDE5EB6D5}" destId="{EC15AEA7-CFB2-447B-B79B-B0D9D9E02758}" srcOrd="3" destOrd="0" presId="urn:microsoft.com/office/officeart/2008/layout/RadialCluster"/>
    <dgm:cxn modelId="{8DF1EE83-31FB-4930-84C8-610DDB9B17D1}" type="presParOf" srcId="{CA02B27E-8FAF-46D5-A383-EB0BDE5EB6D5}" destId="{58CE14EE-49A9-4505-BEF7-0CB39252EB1C}" srcOrd="4" destOrd="0" presId="urn:microsoft.com/office/officeart/2008/layout/RadialCluster"/>
    <dgm:cxn modelId="{037B844C-C755-4954-B215-0144DD20A93B}" type="presParOf" srcId="{CA02B27E-8FAF-46D5-A383-EB0BDE5EB6D5}" destId="{0DCC38E1-1B72-4A13-9965-41BAC7E05EC7}" srcOrd="5" destOrd="0" presId="urn:microsoft.com/office/officeart/2008/layout/RadialCluster"/>
    <dgm:cxn modelId="{F5D5E57F-BB3F-4DAC-96D7-835F4E162F0D}" type="presParOf" srcId="{CA02B27E-8FAF-46D5-A383-EB0BDE5EB6D5}" destId="{0AB25C79-1194-466D-82D2-6EDEF73F88E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D9532-204B-4E1B-A643-2A9703BEE4F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BA490-26A8-4BFC-B1F9-4612CA13471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/>
            <a:t>20-24 year olds</a:t>
          </a:r>
        </a:p>
      </dgm:t>
    </dgm:pt>
    <dgm:pt modelId="{DDFD917D-718A-4AD3-8C7D-7FE204F396F1}" type="parTrans" cxnId="{BE33F4FD-B2D7-40D0-8460-811F4900D1A6}">
      <dgm:prSet/>
      <dgm:spPr/>
      <dgm:t>
        <a:bodyPr/>
        <a:lstStyle/>
        <a:p>
          <a:endParaRPr lang="en-US"/>
        </a:p>
      </dgm:t>
    </dgm:pt>
    <dgm:pt modelId="{096B90BA-1E40-4124-812B-1B73E019CD82}" type="sibTrans" cxnId="{BE33F4FD-B2D7-40D0-8460-811F4900D1A6}">
      <dgm:prSet/>
      <dgm:spPr/>
      <dgm:t>
        <a:bodyPr/>
        <a:lstStyle/>
        <a:p>
          <a:endParaRPr lang="en-US"/>
        </a:p>
      </dgm:t>
    </dgm:pt>
    <dgm:pt modelId="{A2EB1DE2-DCE0-43DD-A902-D2295A6E861B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chemeClr val="tx1"/>
              </a:solidFill>
            </a:rPr>
            <a:t>Preventing HIV and Sexual Risk Reduction</a:t>
          </a:r>
          <a:endParaRPr lang="en-US" sz="1600" dirty="0">
            <a:effectLst/>
          </a:endParaRPr>
        </a:p>
      </dgm:t>
    </dgm:pt>
    <dgm:pt modelId="{FEBE4E03-7152-4CF7-BBF1-A980CD7A5B7E}" type="parTrans" cxnId="{5F483571-62F5-48CF-B7A4-7C082301E621}">
      <dgm:prSet/>
      <dgm:spPr/>
      <dgm:t>
        <a:bodyPr/>
        <a:lstStyle/>
        <a:p>
          <a:endParaRPr lang="en-US"/>
        </a:p>
      </dgm:t>
    </dgm:pt>
    <dgm:pt modelId="{20F94DD9-447F-4D72-BE8B-346C09CB06DD}" type="sibTrans" cxnId="{5F483571-62F5-48CF-B7A4-7C082301E621}">
      <dgm:prSet/>
      <dgm:spPr/>
      <dgm:t>
        <a:bodyPr/>
        <a:lstStyle/>
        <a:p>
          <a:endParaRPr lang="en-US"/>
        </a:p>
      </dgm:t>
    </dgm:pt>
    <dgm:pt modelId="{6CE9A82E-7C6B-41C3-8E12-728AB2C2FA47}">
      <dgm:prSet custT="1"/>
      <dgm:spPr>
        <a:solidFill>
          <a:srgbClr val="FFC000"/>
        </a:solidFill>
      </dgm:spPr>
      <dgm:t>
        <a:bodyPr/>
        <a:lstStyle/>
        <a:p>
          <a:r>
            <a:rPr lang="en-US" sz="1800" b="1" dirty="0">
              <a:solidFill>
                <a:prstClr val="white"/>
              </a:solidFill>
            </a:rPr>
            <a:t>9-14 year olds</a:t>
          </a:r>
        </a:p>
      </dgm:t>
    </dgm:pt>
    <dgm:pt modelId="{B4EBC80C-644C-435D-971B-77DC4AAE8EC6}" type="parTrans" cxnId="{5EE08456-7744-41D6-934D-66D898EBC9C0}">
      <dgm:prSet/>
      <dgm:spPr/>
      <dgm:t>
        <a:bodyPr/>
        <a:lstStyle/>
        <a:p>
          <a:endParaRPr lang="en-US"/>
        </a:p>
      </dgm:t>
    </dgm:pt>
    <dgm:pt modelId="{FA9C2101-BFC7-4F8C-9CE7-91F068CCF3F5}" type="sibTrans" cxnId="{5EE08456-7744-41D6-934D-66D898EBC9C0}">
      <dgm:prSet/>
      <dgm:spPr/>
      <dgm:t>
        <a:bodyPr/>
        <a:lstStyle/>
        <a:p>
          <a:endParaRPr lang="en-US"/>
        </a:p>
      </dgm:t>
    </dgm:pt>
    <dgm:pt modelId="{D9A50127-6D27-4539-AF43-C2AB9C96B0F9}">
      <dgm:prSet custT="1"/>
      <dgm:spPr/>
      <dgm:t>
        <a:bodyPr/>
        <a:lstStyle/>
        <a:p>
          <a:r>
            <a:rPr lang="en-US" sz="1600" b="0" dirty="0"/>
            <a:t>Social asset building</a:t>
          </a:r>
          <a:endParaRPr lang="en-US" sz="1600" b="0" dirty="0">
            <a:solidFill>
              <a:schemeClr val="tx1"/>
            </a:solidFill>
          </a:endParaRPr>
        </a:p>
      </dgm:t>
    </dgm:pt>
    <dgm:pt modelId="{831D132D-ED77-4751-92F2-DA75D0C3C8DA}" type="parTrans" cxnId="{AA020685-F859-4C5A-A047-1E06C6C83598}">
      <dgm:prSet/>
      <dgm:spPr/>
      <dgm:t>
        <a:bodyPr/>
        <a:lstStyle/>
        <a:p>
          <a:endParaRPr lang="en-US"/>
        </a:p>
      </dgm:t>
    </dgm:pt>
    <dgm:pt modelId="{D80F1E73-8D83-4E81-93CF-8000C523807B}" type="sibTrans" cxnId="{AA020685-F859-4C5A-A047-1E06C6C83598}">
      <dgm:prSet/>
      <dgm:spPr/>
      <dgm:t>
        <a:bodyPr/>
        <a:lstStyle/>
        <a:p>
          <a:endParaRPr lang="en-US"/>
        </a:p>
      </dgm:t>
    </dgm:pt>
    <dgm:pt modelId="{3415F82C-BF28-4EC9-A5A4-ED3A97CE8386}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Parenting programs</a:t>
          </a:r>
          <a:r>
            <a:rPr lang="en-US" sz="1600" dirty="0">
              <a:solidFill>
                <a:schemeClr val="tx1"/>
              </a:solidFill>
            </a:rPr>
            <a:t> </a:t>
          </a:r>
          <a:endParaRPr lang="en-US" sz="1600" b="0" dirty="0">
            <a:solidFill>
              <a:schemeClr val="tx1"/>
            </a:solidFill>
          </a:endParaRPr>
        </a:p>
      </dgm:t>
    </dgm:pt>
    <dgm:pt modelId="{5CFDA57E-8ED1-4E9C-97DC-1578C41CF0D9}" type="parTrans" cxnId="{FC3ED37C-94C0-4B01-9370-9877B5B7E00A}">
      <dgm:prSet/>
      <dgm:spPr/>
      <dgm:t>
        <a:bodyPr/>
        <a:lstStyle/>
        <a:p>
          <a:endParaRPr lang="en-US"/>
        </a:p>
      </dgm:t>
    </dgm:pt>
    <dgm:pt modelId="{5A4147E4-B2D2-4B45-AEE6-84D51F95B0A8}" type="sibTrans" cxnId="{FC3ED37C-94C0-4B01-9370-9877B5B7E00A}">
      <dgm:prSet/>
      <dgm:spPr/>
      <dgm:t>
        <a:bodyPr/>
        <a:lstStyle/>
        <a:p>
          <a:endParaRPr lang="en-US"/>
        </a:p>
      </dgm:t>
    </dgm:pt>
    <dgm:pt modelId="{E8C26B1D-4BAA-4AFC-98D6-CF669BDE6183}">
      <dgm:prSet custT="1"/>
      <dgm:spPr/>
      <dgm:t>
        <a:bodyPr/>
        <a:lstStyle/>
        <a:p>
          <a:r>
            <a:rPr lang="en-US" sz="1800" b="1" dirty="0">
              <a:solidFill>
                <a:prstClr val="white"/>
              </a:solidFill>
            </a:rPr>
            <a:t>15-19 year olds</a:t>
          </a:r>
        </a:p>
      </dgm:t>
    </dgm:pt>
    <dgm:pt modelId="{18765511-5407-4677-8A43-622D10C3F872}" type="parTrans" cxnId="{8D1A08A7-5229-4724-99BB-A5328D5E1DDA}">
      <dgm:prSet/>
      <dgm:spPr/>
      <dgm:t>
        <a:bodyPr/>
        <a:lstStyle/>
        <a:p>
          <a:endParaRPr lang="en-US"/>
        </a:p>
      </dgm:t>
    </dgm:pt>
    <dgm:pt modelId="{9D7AE759-38A0-4125-A9A9-54856EB91B15}" type="sibTrans" cxnId="{8D1A08A7-5229-4724-99BB-A5328D5E1DDA}">
      <dgm:prSet/>
      <dgm:spPr/>
      <dgm:t>
        <a:bodyPr/>
        <a:lstStyle/>
        <a:p>
          <a:endParaRPr lang="en-US"/>
        </a:p>
      </dgm:t>
    </dgm:pt>
    <dgm:pt modelId="{BC865485-0073-4B43-8426-08E1CE4BBFB6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Contraceptive method mix</a:t>
          </a:r>
        </a:p>
      </dgm:t>
    </dgm:pt>
    <dgm:pt modelId="{ED788C3A-31A8-47B1-B3BA-38EAE4180C4D}" type="parTrans" cxnId="{954B22E6-5A79-47CB-9723-8A36A51AC599}">
      <dgm:prSet/>
      <dgm:spPr/>
      <dgm:t>
        <a:bodyPr/>
        <a:lstStyle/>
        <a:p>
          <a:endParaRPr lang="en-US"/>
        </a:p>
      </dgm:t>
    </dgm:pt>
    <dgm:pt modelId="{66AE00B9-9968-471D-BB03-5C6C074D7AB6}" type="sibTrans" cxnId="{954B22E6-5A79-47CB-9723-8A36A51AC599}">
      <dgm:prSet/>
      <dgm:spPr/>
      <dgm:t>
        <a:bodyPr/>
        <a:lstStyle/>
        <a:p>
          <a:endParaRPr lang="en-US"/>
        </a:p>
      </dgm:t>
    </dgm:pt>
    <dgm:pt modelId="{8DB4EA5C-76CF-4B98-94C8-1B39C956872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Economic strengthening  </a:t>
          </a:r>
        </a:p>
      </dgm:t>
    </dgm:pt>
    <dgm:pt modelId="{D73ECA16-E345-48BA-90D4-B6893D73FEEB}" type="parTrans" cxnId="{0C6F21CD-28FE-479C-935E-A55306B97817}">
      <dgm:prSet/>
      <dgm:spPr/>
      <dgm:t>
        <a:bodyPr/>
        <a:lstStyle/>
        <a:p>
          <a:endParaRPr lang="en-US"/>
        </a:p>
      </dgm:t>
    </dgm:pt>
    <dgm:pt modelId="{5E8635D8-97C2-4F06-90DB-E7D091F70F5E}" type="sibTrans" cxnId="{0C6F21CD-28FE-479C-935E-A55306B97817}">
      <dgm:prSet/>
      <dgm:spPr/>
      <dgm:t>
        <a:bodyPr/>
        <a:lstStyle/>
        <a:p>
          <a:endParaRPr lang="en-US"/>
        </a:p>
      </dgm:t>
    </dgm:pt>
    <dgm:pt modelId="{14B0EAF9-0BD7-4EB7-89D4-2A6CCAF70BDD}">
      <dgm:prSet custT="1"/>
      <dgm:spPr/>
      <dgm:t>
        <a:bodyPr/>
        <a:lstStyle/>
        <a:p>
          <a:r>
            <a:rPr lang="en-US" sz="1600" dirty="0">
              <a:effectLst/>
            </a:rPr>
            <a:t>Violence prevention curriculum</a:t>
          </a:r>
          <a:endParaRPr lang="en-US" sz="1600" dirty="0">
            <a:solidFill>
              <a:schemeClr val="tx1"/>
            </a:solidFill>
          </a:endParaRPr>
        </a:p>
      </dgm:t>
    </dgm:pt>
    <dgm:pt modelId="{9D5AA5AA-0F61-4DCC-83F1-A56387413EB6}" type="parTrans" cxnId="{C5B11383-2313-4DEE-8375-D7F66801A43D}">
      <dgm:prSet/>
      <dgm:spPr/>
      <dgm:t>
        <a:bodyPr/>
        <a:lstStyle/>
        <a:p>
          <a:endParaRPr lang="en-US"/>
        </a:p>
      </dgm:t>
    </dgm:pt>
    <dgm:pt modelId="{2A88C745-8DC4-4222-910E-80E664034D54}" type="sibTrans" cxnId="{C5B11383-2313-4DEE-8375-D7F66801A43D}">
      <dgm:prSet/>
      <dgm:spPr/>
      <dgm:t>
        <a:bodyPr/>
        <a:lstStyle/>
        <a:p>
          <a:endParaRPr lang="en-US"/>
        </a:p>
      </dgm:t>
    </dgm:pt>
    <dgm:pt modelId="{006C71CF-A4E0-4BCD-A305-920CFBD9A36B}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Preventing HIV and violence</a:t>
          </a:r>
        </a:p>
      </dgm:t>
    </dgm:pt>
    <dgm:pt modelId="{AA2F1B77-6B46-43A2-A5B4-F64353138545}" type="parTrans" cxnId="{49DEB3A9-8E7D-405F-B811-CD577EB3036F}">
      <dgm:prSet/>
      <dgm:spPr/>
      <dgm:t>
        <a:bodyPr/>
        <a:lstStyle/>
        <a:p>
          <a:endParaRPr lang="en-US"/>
        </a:p>
      </dgm:t>
    </dgm:pt>
    <dgm:pt modelId="{70359830-7A3A-42E0-8215-1905FCA5E0DD}" type="sibTrans" cxnId="{49DEB3A9-8E7D-405F-B811-CD577EB3036F}">
      <dgm:prSet/>
      <dgm:spPr/>
      <dgm:t>
        <a:bodyPr/>
        <a:lstStyle/>
        <a:p>
          <a:endParaRPr lang="en-US"/>
        </a:p>
      </dgm:t>
    </dgm:pt>
    <dgm:pt modelId="{ED8C5897-3947-4E02-BBA4-6A6993C26C5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Contraceptive method mix</a:t>
          </a:r>
        </a:p>
      </dgm:t>
    </dgm:pt>
    <dgm:pt modelId="{2CDA1D4D-1827-4093-9E8C-1FE5F5F3EDB2}" type="parTrans" cxnId="{000BF1EB-74FB-486C-8C8B-E5ECDD8EF7E7}">
      <dgm:prSet/>
      <dgm:spPr/>
      <dgm:t>
        <a:bodyPr/>
        <a:lstStyle/>
        <a:p>
          <a:endParaRPr lang="en-US"/>
        </a:p>
      </dgm:t>
    </dgm:pt>
    <dgm:pt modelId="{819BD007-1852-41F8-A57B-E6F19A9C6D07}" type="sibTrans" cxnId="{000BF1EB-74FB-486C-8C8B-E5ECDD8EF7E7}">
      <dgm:prSet/>
      <dgm:spPr/>
      <dgm:t>
        <a:bodyPr/>
        <a:lstStyle/>
        <a:p>
          <a:endParaRPr lang="en-US"/>
        </a:p>
      </dgm:t>
    </dgm:pt>
    <dgm:pt modelId="{31E2CD72-739B-4290-A2BF-0C4DA112CEC4}">
      <dgm:prSet custT="1"/>
      <dgm:spPr/>
      <dgm:t>
        <a:bodyPr/>
        <a:lstStyle/>
        <a:p>
          <a:r>
            <a:rPr lang="en-US" sz="1600" dirty="0">
              <a:effectLst/>
            </a:rPr>
            <a:t>Violence prevention curriculum</a:t>
          </a:r>
          <a:endParaRPr lang="en-US" sz="1600" dirty="0">
            <a:solidFill>
              <a:schemeClr val="tx1"/>
            </a:solidFill>
          </a:endParaRPr>
        </a:p>
      </dgm:t>
    </dgm:pt>
    <dgm:pt modelId="{7D4C7535-67A4-416C-818B-F2651F8C804A}" type="parTrans" cxnId="{1F2DFA76-E578-4E76-844E-902C07FF9DC4}">
      <dgm:prSet/>
      <dgm:spPr/>
      <dgm:t>
        <a:bodyPr/>
        <a:lstStyle/>
        <a:p>
          <a:endParaRPr lang="en-US"/>
        </a:p>
      </dgm:t>
    </dgm:pt>
    <dgm:pt modelId="{6B9994A9-EB96-4C03-A2A8-723868D609F0}" type="sibTrans" cxnId="{1F2DFA76-E578-4E76-844E-902C07FF9DC4}">
      <dgm:prSet/>
      <dgm:spPr/>
      <dgm:t>
        <a:bodyPr/>
        <a:lstStyle/>
        <a:p>
          <a:endParaRPr lang="en-US"/>
        </a:p>
      </dgm:t>
    </dgm:pt>
    <dgm:pt modelId="{AC9217B0-507E-45EE-AC0A-808103F76A9D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Economic strengthening  </a:t>
          </a:r>
        </a:p>
      </dgm:t>
    </dgm:pt>
    <dgm:pt modelId="{CE72B800-EB85-48B3-9256-3EE82B4B3D93}" type="parTrans" cxnId="{80164037-8EC5-4CF9-B21F-F32064167739}">
      <dgm:prSet/>
      <dgm:spPr/>
      <dgm:t>
        <a:bodyPr/>
        <a:lstStyle/>
        <a:p>
          <a:endParaRPr lang="en-US"/>
        </a:p>
      </dgm:t>
    </dgm:pt>
    <dgm:pt modelId="{1C83A88B-C819-4047-8A32-FDBE734F8BCC}" type="sibTrans" cxnId="{80164037-8EC5-4CF9-B21F-F32064167739}">
      <dgm:prSet/>
      <dgm:spPr/>
      <dgm:t>
        <a:bodyPr/>
        <a:lstStyle/>
        <a:p>
          <a:endParaRPr lang="en-US"/>
        </a:p>
      </dgm:t>
    </dgm:pt>
    <dgm:pt modelId="{8A46332B-7521-4E27-BEBA-DDC0B434C9FB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Preventing HIV and Sexual Risk Reduction</a:t>
          </a:r>
          <a:endParaRPr lang="en-US" sz="1600" dirty="0"/>
        </a:p>
      </dgm:t>
    </dgm:pt>
    <dgm:pt modelId="{CFDCEC45-0FD8-4E96-8FDC-C257456632C1}" type="parTrans" cxnId="{4CA6DE7B-5BC8-4A81-85B0-32878B0ACFA0}">
      <dgm:prSet/>
      <dgm:spPr/>
      <dgm:t>
        <a:bodyPr/>
        <a:lstStyle/>
        <a:p>
          <a:endParaRPr lang="en-US"/>
        </a:p>
      </dgm:t>
    </dgm:pt>
    <dgm:pt modelId="{345405D7-5FBC-425A-83F5-2C4410B374AF}" type="sibTrans" cxnId="{4CA6DE7B-5BC8-4A81-85B0-32878B0ACFA0}">
      <dgm:prSet/>
      <dgm:spPr/>
      <dgm:t>
        <a:bodyPr/>
        <a:lstStyle/>
        <a:p>
          <a:endParaRPr lang="en-US"/>
        </a:p>
      </dgm:t>
    </dgm:pt>
    <dgm:pt modelId="{D171CDF5-509D-49A6-9A78-B31BECF35430}" type="pres">
      <dgm:prSet presAssocID="{73FD9532-204B-4E1B-A643-2A9703BEE4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C3EBD3-C2B1-40CE-B9BD-285A348E1637}" type="pres">
      <dgm:prSet presAssocID="{6CE9A82E-7C6B-41C3-8E12-728AB2C2FA47}" presName="linNode" presStyleCnt="0"/>
      <dgm:spPr/>
    </dgm:pt>
    <dgm:pt modelId="{C6C10D7F-D396-48FC-829A-ABB8E7402F91}" type="pres">
      <dgm:prSet presAssocID="{6CE9A82E-7C6B-41C3-8E12-728AB2C2FA47}" presName="parentShp" presStyleLbl="node1" presStyleIdx="0" presStyleCnt="3" custScaleX="110840" custScaleY="69286" custLinFactNeighborX="-787" custLinFactNeighborY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65746-5DD3-4A5C-9504-7430E4E399AF}" type="pres">
      <dgm:prSet presAssocID="{6CE9A82E-7C6B-41C3-8E12-728AB2C2FA47}" presName="childShp" presStyleLbl="bgAccFollowNode1" presStyleIdx="0" presStyleCnt="3" custScaleX="233470" custScaleY="61053" custLinFactNeighborX="1029" custLinFactNeighborY="3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138E0-C9B5-4A38-B554-BA1E3D08EE60}" type="pres">
      <dgm:prSet presAssocID="{FA9C2101-BFC7-4F8C-9CE7-91F068CCF3F5}" presName="spacing" presStyleCnt="0"/>
      <dgm:spPr/>
    </dgm:pt>
    <dgm:pt modelId="{79B159B5-72DC-49E6-BBC3-0A05C8600F4A}" type="pres">
      <dgm:prSet presAssocID="{E8C26B1D-4BAA-4AFC-98D6-CF669BDE6183}" presName="linNode" presStyleCnt="0"/>
      <dgm:spPr/>
    </dgm:pt>
    <dgm:pt modelId="{DA097C72-33BA-47AF-AE4E-7FF30DF0E1D6}" type="pres">
      <dgm:prSet presAssocID="{E8C26B1D-4BAA-4AFC-98D6-CF669BDE6183}" presName="parentShp" presStyleLbl="node1" presStyleIdx="1" presStyleCnt="3" custScaleX="59620" custScaleY="88665" custLinFactNeighborX="-395" custLinFactNeighborY="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7845E-E233-4898-B5B4-77A549BFE3DB}" type="pres">
      <dgm:prSet presAssocID="{E8C26B1D-4BAA-4AFC-98D6-CF669BDE6183}" presName="childShp" presStyleLbl="bgAccFollowNode1" presStyleIdx="1" presStyleCnt="3" custScaleX="129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1D494-633F-451C-9AD0-2247CF42127C}" type="pres">
      <dgm:prSet presAssocID="{9D7AE759-38A0-4125-A9A9-54856EB91B15}" presName="spacing" presStyleCnt="0"/>
      <dgm:spPr/>
    </dgm:pt>
    <dgm:pt modelId="{04CED585-E341-4A84-A865-4C59E2800844}" type="pres">
      <dgm:prSet presAssocID="{6E7BA490-26A8-4BFC-B1F9-4612CA134714}" presName="linNode" presStyleCnt="0"/>
      <dgm:spPr/>
    </dgm:pt>
    <dgm:pt modelId="{0A9ABCB4-7ED1-43D3-8C0D-AE534AE6DDCE}" type="pres">
      <dgm:prSet presAssocID="{6E7BA490-26A8-4BFC-B1F9-4612CA134714}" presName="parentShp" presStyleLbl="node1" presStyleIdx="2" presStyleCnt="3" custScaleX="62728" custScaleY="82276" custLinFactNeighborX="-2099" custLinFactNeighborY="-5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8DB58-031E-47BC-893B-CDE0C023F1E6}" type="pres">
      <dgm:prSet presAssocID="{6E7BA490-26A8-4BFC-B1F9-4612CA134714}" presName="childShp" presStyleLbl="bgAccFollowNode1" presStyleIdx="2" presStyleCnt="3" custScaleX="133690" custScaleY="96321" custLinFactNeighborX="-2315" custLinFactNeighborY="-3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ED37C-94C0-4B01-9370-9877B5B7E00A}" srcId="{6CE9A82E-7C6B-41C3-8E12-728AB2C2FA47}" destId="{3415F82C-BF28-4EC9-A5A4-ED3A97CE8386}" srcOrd="2" destOrd="0" parTransId="{5CFDA57E-8ED1-4E9C-97DC-1578C41CF0D9}" sibTransId="{5A4147E4-B2D2-4B45-AEE6-84D51F95B0A8}"/>
    <dgm:cxn modelId="{C5B11383-2313-4DEE-8375-D7F66801A43D}" srcId="{E8C26B1D-4BAA-4AFC-98D6-CF669BDE6183}" destId="{14B0EAF9-0BD7-4EB7-89D4-2A6CCAF70BDD}" srcOrd="2" destOrd="0" parTransId="{9D5AA5AA-0F61-4DCC-83F1-A56387413EB6}" sibTransId="{2A88C745-8DC4-4222-910E-80E664034D54}"/>
    <dgm:cxn modelId="{8D1A08A7-5229-4724-99BB-A5328D5E1DDA}" srcId="{73FD9532-204B-4E1B-A643-2A9703BEE4FC}" destId="{E8C26B1D-4BAA-4AFC-98D6-CF669BDE6183}" srcOrd="1" destOrd="0" parTransId="{18765511-5407-4677-8A43-622D10C3F872}" sibTransId="{9D7AE759-38A0-4125-A9A9-54856EB91B15}"/>
    <dgm:cxn modelId="{272831C7-A8E9-41C0-A5E5-0EE9653B2C5B}" type="presOf" srcId="{AC9217B0-507E-45EE-AC0A-808103F76A9D}" destId="{A4B8DB58-031E-47BC-893B-CDE0C023F1E6}" srcOrd="0" destOrd="3" presId="urn:microsoft.com/office/officeart/2005/8/layout/vList6"/>
    <dgm:cxn modelId="{1F2DFA76-E578-4E76-844E-902C07FF9DC4}" srcId="{6E7BA490-26A8-4BFC-B1F9-4612CA134714}" destId="{31E2CD72-739B-4290-A2BF-0C4DA112CEC4}" srcOrd="2" destOrd="0" parTransId="{7D4C7535-67A4-416C-818B-F2651F8C804A}" sibTransId="{6B9994A9-EB96-4C03-A2A8-723868D609F0}"/>
    <dgm:cxn modelId="{DD4D537D-6D41-44B4-A2AB-F35A10A6E2B4}" type="presOf" srcId="{6E7BA490-26A8-4BFC-B1F9-4612CA134714}" destId="{0A9ABCB4-7ED1-43D3-8C0D-AE534AE6DDCE}" srcOrd="0" destOrd="0" presId="urn:microsoft.com/office/officeart/2005/8/layout/vList6"/>
    <dgm:cxn modelId="{9AA1C3B7-3F94-4013-A7B0-D3D8BA0405EF}" type="presOf" srcId="{A2EB1DE2-DCE0-43DD-A902-D2295A6E861B}" destId="{A4B8DB58-031E-47BC-893B-CDE0C023F1E6}" srcOrd="0" destOrd="0" presId="urn:microsoft.com/office/officeart/2005/8/layout/vList6"/>
    <dgm:cxn modelId="{80164037-8EC5-4CF9-B21F-F32064167739}" srcId="{6E7BA490-26A8-4BFC-B1F9-4612CA134714}" destId="{AC9217B0-507E-45EE-AC0A-808103F76A9D}" srcOrd="3" destOrd="0" parTransId="{CE72B800-EB85-48B3-9256-3EE82B4B3D93}" sibTransId="{1C83A88B-C819-4047-8A32-FDBE734F8BCC}"/>
    <dgm:cxn modelId="{73C8CEE4-7BAC-4310-A396-6774A3F8E63F}" type="presOf" srcId="{8DB4EA5C-76CF-4B98-94C8-1B39C956872C}" destId="{DFF7845E-E233-4898-B5B4-77A549BFE3DB}" srcOrd="0" destOrd="3" presId="urn:microsoft.com/office/officeart/2005/8/layout/vList6"/>
    <dgm:cxn modelId="{43509774-36AE-4569-BBCA-2EDFE6FC4903}" type="presOf" srcId="{8A46332B-7521-4E27-BEBA-DDC0B434C9FB}" destId="{DFF7845E-E233-4898-B5B4-77A549BFE3DB}" srcOrd="0" destOrd="0" presId="urn:microsoft.com/office/officeart/2005/8/layout/vList6"/>
    <dgm:cxn modelId="{AA020685-F859-4C5A-A047-1E06C6C83598}" srcId="{6CE9A82E-7C6B-41C3-8E12-728AB2C2FA47}" destId="{D9A50127-6D27-4539-AF43-C2AB9C96B0F9}" srcOrd="1" destOrd="0" parTransId="{831D132D-ED77-4751-92F2-DA75D0C3C8DA}" sibTransId="{D80F1E73-8D83-4E81-93CF-8000C523807B}"/>
    <dgm:cxn modelId="{C982E575-4F20-4510-9922-AC9C67F1D39F}" type="presOf" srcId="{ED8C5897-3947-4E02-BBA4-6A6993C26C55}" destId="{A4B8DB58-031E-47BC-893B-CDE0C023F1E6}" srcOrd="0" destOrd="1" presId="urn:microsoft.com/office/officeart/2005/8/layout/vList6"/>
    <dgm:cxn modelId="{000BF1EB-74FB-486C-8C8B-E5ECDD8EF7E7}" srcId="{6E7BA490-26A8-4BFC-B1F9-4612CA134714}" destId="{ED8C5897-3947-4E02-BBA4-6A6993C26C55}" srcOrd="1" destOrd="0" parTransId="{2CDA1D4D-1827-4093-9E8C-1FE5F5F3EDB2}" sibTransId="{819BD007-1852-41F8-A57B-E6F19A9C6D07}"/>
    <dgm:cxn modelId="{16B02E2B-194C-4DAD-AB9C-6790B297FFFF}" type="presOf" srcId="{006C71CF-A4E0-4BCD-A305-920CFBD9A36B}" destId="{05965746-5DD3-4A5C-9504-7430E4E399AF}" srcOrd="0" destOrd="0" presId="urn:microsoft.com/office/officeart/2005/8/layout/vList6"/>
    <dgm:cxn modelId="{5F483571-62F5-48CF-B7A4-7C082301E621}" srcId="{6E7BA490-26A8-4BFC-B1F9-4612CA134714}" destId="{A2EB1DE2-DCE0-43DD-A902-D2295A6E861B}" srcOrd="0" destOrd="0" parTransId="{FEBE4E03-7152-4CF7-BBF1-A980CD7A5B7E}" sibTransId="{20F94DD9-447F-4D72-BE8B-346C09CB06DD}"/>
    <dgm:cxn modelId="{662B585A-8AE8-45B8-8E7E-DFDDFB3B93DB}" type="presOf" srcId="{73FD9532-204B-4E1B-A643-2A9703BEE4FC}" destId="{D171CDF5-509D-49A6-9A78-B31BECF35430}" srcOrd="0" destOrd="0" presId="urn:microsoft.com/office/officeart/2005/8/layout/vList6"/>
    <dgm:cxn modelId="{3C1FC179-BB7C-4578-A7C7-2908BAE19670}" type="presOf" srcId="{D9A50127-6D27-4539-AF43-C2AB9C96B0F9}" destId="{05965746-5DD3-4A5C-9504-7430E4E399AF}" srcOrd="0" destOrd="1" presId="urn:microsoft.com/office/officeart/2005/8/layout/vList6"/>
    <dgm:cxn modelId="{5EE08456-7744-41D6-934D-66D898EBC9C0}" srcId="{73FD9532-204B-4E1B-A643-2A9703BEE4FC}" destId="{6CE9A82E-7C6B-41C3-8E12-728AB2C2FA47}" srcOrd="0" destOrd="0" parTransId="{B4EBC80C-644C-435D-971B-77DC4AAE8EC6}" sibTransId="{FA9C2101-BFC7-4F8C-9CE7-91F068CCF3F5}"/>
    <dgm:cxn modelId="{532B9989-BC80-48E5-95C4-61D51AA35F58}" type="presOf" srcId="{E8C26B1D-4BAA-4AFC-98D6-CF669BDE6183}" destId="{DA097C72-33BA-47AF-AE4E-7FF30DF0E1D6}" srcOrd="0" destOrd="0" presId="urn:microsoft.com/office/officeart/2005/8/layout/vList6"/>
    <dgm:cxn modelId="{EC699450-28AF-4179-A1C6-CC58128D1E95}" type="presOf" srcId="{31E2CD72-739B-4290-A2BF-0C4DA112CEC4}" destId="{A4B8DB58-031E-47BC-893B-CDE0C023F1E6}" srcOrd="0" destOrd="2" presId="urn:microsoft.com/office/officeart/2005/8/layout/vList6"/>
    <dgm:cxn modelId="{954B22E6-5A79-47CB-9723-8A36A51AC599}" srcId="{E8C26B1D-4BAA-4AFC-98D6-CF669BDE6183}" destId="{BC865485-0073-4B43-8426-08E1CE4BBFB6}" srcOrd="1" destOrd="0" parTransId="{ED788C3A-31A8-47B1-B3BA-38EAE4180C4D}" sibTransId="{66AE00B9-9968-471D-BB03-5C6C074D7AB6}"/>
    <dgm:cxn modelId="{309E16AE-BDB5-4293-B156-87DF235C0054}" type="presOf" srcId="{6CE9A82E-7C6B-41C3-8E12-728AB2C2FA47}" destId="{C6C10D7F-D396-48FC-829A-ABB8E7402F91}" srcOrd="0" destOrd="0" presId="urn:microsoft.com/office/officeart/2005/8/layout/vList6"/>
    <dgm:cxn modelId="{B76940E5-7599-4F6A-92B8-75E34C8989C3}" type="presOf" srcId="{3415F82C-BF28-4EC9-A5A4-ED3A97CE8386}" destId="{05965746-5DD3-4A5C-9504-7430E4E399AF}" srcOrd="0" destOrd="2" presId="urn:microsoft.com/office/officeart/2005/8/layout/vList6"/>
    <dgm:cxn modelId="{0C6F21CD-28FE-479C-935E-A55306B97817}" srcId="{E8C26B1D-4BAA-4AFC-98D6-CF669BDE6183}" destId="{8DB4EA5C-76CF-4B98-94C8-1B39C956872C}" srcOrd="3" destOrd="0" parTransId="{D73ECA16-E345-48BA-90D4-B6893D73FEEB}" sibTransId="{5E8635D8-97C2-4F06-90DB-E7D091F70F5E}"/>
    <dgm:cxn modelId="{48DABF1A-55F0-457A-9746-1D938D95081F}" type="presOf" srcId="{BC865485-0073-4B43-8426-08E1CE4BBFB6}" destId="{DFF7845E-E233-4898-B5B4-77A549BFE3DB}" srcOrd="0" destOrd="1" presId="urn:microsoft.com/office/officeart/2005/8/layout/vList6"/>
    <dgm:cxn modelId="{BE33F4FD-B2D7-40D0-8460-811F4900D1A6}" srcId="{73FD9532-204B-4E1B-A643-2A9703BEE4FC}" destId="{6E7BA490-26A8-4BFC-B1F9-4612CA134714}" srcOrd="2" destOrd="0" parTransId="{DDFD917D-718A-4AD3-8C7D-7FE204F396F1}" sibTransId="{096B90BA-1E40-4124-812B-1B73E019CD82}"/>
    <dgm:cxn modelId="{CBD24C06-EBE5-41D2-9BF7-199FD814DEB6}" type="presOf" srcId="{14B0EAF9-0BD7-4EB7-89D4-2A6CCAF70BDD}" destId="{DFF7845E-E233-4898-B5B4-77A549BFE3DB}" srcOrd="0" destOrd="2" presId="urn:microsoft.com/office/officeart/2005/8/layout/vList6"/>
    <dgm:cxn modelId="{4CA6DE7B-5BC8-4A81-85B0-32878B0ACFA0}" srcId="{E8C26B1D-4BAA-4AFC-98D6-CF669BDE6183}" destId="{8A46332B-7521-4E27-BEBA-DDC0B434C9FB}" srcOrd="0" destOrd="0" parTransId="{CFDCEC45-0FD8-4E96-8FDC-C257456632C1}" sibTransId="{345405D7-5FBC-425A-83F5-2C4410B374AF}"/>
    <dgm:cxn modelId="{49DEB3A9-8E7D-405F-B811-CD577EB3036F}" srcId="{6CE9A82E-7C6B-41C3-8E12-728AB2C2FA47}" destId="{006C71CF-A4E0-4BCD-A305-920CFBD9A36B}" srcOrd="0" destOrd="0" parTransId="{AA2F1B77-6B46-43A2-A5B4-F64353138545}" sibTransId="{70359830-7A3A-42E0-8215-1905FCA5E0DD}"/>
    <dgm:cxn modelId="{5ADE20DF-8301-4543-A568-D56DEB75BD8E}" type="presParOf" srcId="{D171CDF5-509D-49A6-9A78-B31BECF35430}" destId="{06C3EBD3-C2B1-40CE-B9BD-285A348E1637}" srcOrd="0" destOrd="0" presId="urn:microsoft.com/office/officeart/2005/8/layout/vList6"/>
    <dgm:cxn modelId="{9F6BE160-E9EB-48D6-B926-B97716BD075B}" type="presParOf" srcId="{06C3EBD3-C2B1-40CE-B9BD-285A348E1637}" destId="{C6C10D7F-D396-48FC-829A-ABB8E7402F91}" srcOrd="0" destOrd="0" presId="urn:microsoft.com/office/officeart/2005/8/layout/vList6"/>
    <dgm:cxn modelId="{7FE79477-18C4-44BB-91C7-B864B4B01F1C}" type="presParOf" srcId="{06C3EBD3-C2B1-40CE-B9BD-285A348E1637}" destId="{05965746-5DD3-4A5C-9504-7430E4E399AF}" srcOrd="1" destOrd="0" presId="urn:microsoft.com/office/officeart/2005/8/layout/vList6"/>
    <dgm:cxn modelId="{86428EAA-AE83-4BE0-AD1A-8600657AA568}" type="presParOf" srcId="{D171CDF5-509D-49A6-9A78-B31BECF35430}" destId="{D69138E0-C9B5-4A38-B554-BA1E3D08EE60}" srcOrd="1" destOrd="0" presId="urn:microsoft.com/office/officeart/2005/8/layout/vList6"/>
    <dgm:cxn modelId="{8426224D-FA43-45B8-AB5A-9A5CD064B1DA}" type="presParOf" srcId="{D171CDF5-509D-49A6-9A78-B31BECF35430}" destId="{79B159B5-72DC-49E6-BBC3-0A05C8600F4A}" srcOrd="2" destOrd="0" presId="urn:microsoft.com/office/officeart/2005/8/layout/vList6"/>
    <dgm:cxn modelId="{84D57298-2739-49D6-AC37-336C0C4EB96E}" type="presParOf" srcId="{79B159B5-72DC-49E6-BBC3-0A05C8600F4A}" destId="{DA097C72-33BA-47AF-AE4E-7FF30DF0E1D6}" srcOrd="0" destOrd="0" presId="urn:microsoft.com/office/officeart/2005/8/layout/vList6"/>
    <dgm:cxn modelId="{5B179DCB-3361-4DBF-89A0-09DBD18424CE}" type="presParOf" srcId="{79B159B5-72DC-49E6-BBC3-0A05C8600F4A}" destId="{DFF7845E-E233-4898-B5B4-77A549BFE3DB}" srcOrd="1" destOrd="0" presId="urn:microsoft.com/office/officeart/2005/8/layout/vList6"/>
    <dgm:cxn modelId="{1B5A9E1F-4234-4508-AC3F-103128DEA29D}" type="presParOf" srcId="{D171CDF5-509D-49A6-9A78-B31BECF35430}" destId="{8031D494-633F-451C-9AD0-2247CF42127C}" srcOrd="3" destOrd="0" presId="urn:microsoft.com/office/officeart/2005/8/layout/vList6"/>
    <dgm:cxn modelId="{24F1888A-5B4C-41EB-A351-1CBACB681201}" type="presParOf" srcId="{D171CDF5-509D-49A6-9A78-B31BECF35430}" destId="{04CED585-E341-4A84-A865-4C59E2800844}" srcOrd="4" destOrd="0" presId="urn:microsoft.com/office/officeart/2005/8/layout/vList6"/>
    <dgm:cxn modelId="{54F328DD-4E73-4F71-B839-226345057394}" type="presParOf" srcId="{04CED585-E341-4A84-A865-4C59E2800844}" destId="{0A9ABCB4-7ED1-43D3-8C0D-AE534AE6DDCE}" srcOrd="0" destOrd="0" presId="urn:microsoft.com/office/officeart/2005/8/layout/vList6"/>
    <dgm:cxn modelId="{115E7103-5C49-45A7-82A9-C0D6F9135762}" type="presParOf" srcId="{04CED585-E341-4A84-A865-4C59E2800844}" destId="{A4B8DB58-031E-47BC-893B-CDE0C023F1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E41B5-138F-4956-98A4-14410BEBCF5D}">
      <dsp:nvSpPr>
        <dsp:cNvPr id="0" name=""/>
        <dsp:cNvSpPr/>
      </dsp:nvSpPr>
      <dsp:spPr>
        <a:xfrm>
          <a:off x="1972909" y="2215207"/>
          <a:ext cx="2182339" cy="218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solidFill>
                <a:schemeClr val="bg2"/>
              </a:solidFill>
            </a:rPr>
            <a:t>Empower         </a:t>
          </a:r>
          <a:r>
            <a:rPr lang="en-US" sz="2400" b="1" kern="1200" dirty="0">
              <a:solidFill>
                <a:schemeClr val="bg2"/>
              </a:solidFill>
            </a:rPr>
            <a:t>Girls &amp; Young Women          </a:t>
          </a:r>
          <a:r>
            <a:rPr lang="en-US" sz="2000" b="0" kern="1200" dirty="0">
              <a:solidFill>
                <a:schemeClr val="bg2"/>
              </a:solidFill>
            </a:rPr>
            <a:t>and </a:t>
          </a:r>
          <a:r>
            <a:rPr lang="en-US" sz="2000" b="1" kern="1200" dirty="0">
              <a:solidFill>
                <a:schemeClr val="bg2"/>
              </a:solidFill>
            </a:rPr>
            <a:t>reduce risk </a:t>
          </a:r>
        </a:p>
      </dsp:txBody>
      <dsp:txXfrm>
        <a:off x="2079442" y="2321740"/>
        <a:ext cx="1969273" cy="1969273"/>
      </dsp:txXfrm>
    </dsp:sp>
    <dsp:sp modelId="{3238CC9A-336D-4909-BA69-42C6292591B2}">
      <dsp:nvSpPr>
        <dsp:cNvPr id="0" name=""/>
        <dsp:cNvSpPr/>
      </dsp:nvSpPr>
      <dsp:spPr>
        <a:xfrm rot="16199669">
          <a:off x="2893000" y="2044250"/>
          <a:ext cx="341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91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3D4C3-2A42-40D0-A91E-BB2FC8E44558}">
      <dsp:nvSpPr>
        <dsp:cNvPr id="0" name=""/>
        <dsp:cNvSpPr/>
      </dsp:nvSpPr>
      <dsp:spPr>
        <a:xfrm>
          <a:off x="2146810" y="132062"/>
          <a:ext cx="1834093" cy="1741231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Abadi MT Condensed Extra Bold"/>
            </a:rPr>
            <a:t>Mobilize </a:t>
          </a:r>
          <a:r>
            <a:rPr lang="en-US" sz="2000" b="1" kern="1200" dirty="0">
              <a:latin typeface="Abadi MT Condensed Extra Bold"/>
            </a:rPr>
            <a:t>Communities</a:t>
          </a:r>
          <a:r>
            <a:rPr lang="en-US" sz="2000" b="0" kern="1200" dirty="0">
              <a:latin typeface="Abadi MT Condensed Extra Bold"/>
            </a:rPr>
            <a:t> for change engaging local leaders</a:t>
          </a:r>
        </a:p>
      </dsp:txBody>
      <dsp:txXfrm>
        <a:off x="2231810" y="217062"/>
        <a:ext cx="1664093" cy="1571231"/>
      </dsp:txXfrm>
    </dsp:sp>
    <dsp:sp modelId="{EC15AEA7-CFB2-447B-B79B-B0D9D9E02758}">
      <dsp:nvSpPr>
        <dsp:cNvPr id="0" name=""/>
        <dsp:cNvSpPr/>
      </dsp:nvSpPr>
      <dsp:spPr>
        <a:xfrm rot="20538684">
          <a:off x="4154230" y="2951834"/>
          <a:ext cx="43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8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E14EE-49A9-4505-BEF7-0CB39252EB1C}">
      <dsp:nvSpPr>
        <dsp:cNvPr id="0" name=""/>
        <dsp:cNvSpPr/>
      </dsp:nvSpPr>
      <dsp:spPr>
        <a:xfrm>
          <a:off x="4196297" y="1413307"/>
          <a:ext cx="2128302" cy="2385201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badi MT Condensed Extra Bold"/>
            </a:rPr>
            <a:t>Strengthen </a:t>
          </a:r>
          <a:r>
            <a:rPr lang="en-US" sz="2800" b="1" kern="1200" dirty="0">
              <a:latin typeface="Abadi MT Condensed Extra Bold"/>
            </a:rPr>
            <a:t>Families and engage faith leaders</a:t>
          </a:r>
        </a:p>
      </dsp:txBody>
      <dsp:txXfrm>
        <a:off x="4300192" y="1517202"/>
        <a:ext cx="1920512" cy="2177411"/>
      </dsp:txXfrm>
    </dsp:sp>
    <dsp:sp modelId="{0DCC38E1-1B72-4A13-9965-41BAC7E05EC7}">
      <dsp:nvSpPr>
        <dsp:cNvPr id="0" name=""/>
        <dsp:cNvSpPr/>
      </dsp:nvSpPr>
      <dsp:spPr>
        <a:xfrm rot="11777494">
          <a:off x="1771937" y="2958705"/>
          <a:ext cx="205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090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25C79-1194-466D-82D2-6EDEF73F88E3}">
      <dsp:nvSpPr>
        <dsp:cNvPr id="0" name=""/>
        <dsp:cNvSpPr/>
      </dsp:nvSpPr>
      <dsp:spPr>
        <a:xfrm>
          <a:off x="3" y="1828809"/>
          <a:ext cx="1776051" cy="168318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badi MT Condensed Extra Bold"/>
            </a:rPr>
            <a:t>Reduce Risk</a:t>
          </a:r>
          <a:endParaRPr lang="en-US" sz="2800" b="1" kern="1200" dirty="0">
            <a:latin typeface="Abadi MT Condensed Extra Bold"/>
          </a:endParaRPr>
        </a:p>
      </dsp:txBody>
      <dsp:txXfrm>
        <a:off x="82170" y="1910976"/>
        <a:ext cx="1611717" cy="1518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65746-5DD3-4A5C-9504-7430E4E399AF}">
      <dsp:nvSpPr>
        <dsp:cNvPr id="0" name=""/>
        <dsp:cNvSpPr/>
      </dsp:nvSpPr>
      <dsp:spPr>
        <a:xfrm>
          <a:off x="1156718" y="137789"/>
          <a:ext cx="3647598" cy="1158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</a:rPr>
            <a:t>Preventing HIV and violence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Social asset building</a:t>
          </a:r>
          <a:endParaRPr lang="en-US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</a:rPr>
            <a:t>Parenting programs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156718" y="282566"/>
        <a:ext cx="3213268" cy="868659"/>
      </dsp:txXfrm>
    </dsp:sp>
    <dsp:sp modelId="{C6C10D7F-D396-48FC-829A-ABB8E7402F91}">
      <dsp:nvSpPr>
        <dsp:cNvPr id="0" name=""/>
        <dsp:cNvSpPr/>
      </dsp:nvSpPr>
      <dsp:spPr>
        <a:xfrm>
          <a:off x="0" y="136091"/>
          <a:ext cx="1154466" cy="131439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prstClr val="white"/>
              </a:solidFill>
            </a:rPr>
            <a:t>9-14 year olds</a:t>
          </a:r>
        </a:p>
      </dsp:txBody>
      <dsp:txXfrm>
        <a:off x="56356" y="192447"/>
        <a:ext cx="1041754" cy="1201686"/>
      </dsp:txXfrm>
    </dsp:sp>
    <dsp:sp modelId="{DFF7845E-E233-4898-B5B4-77A549BFE3DB}">
      <dsp:nvSpPr>
        <dsp:cNvPr id="0" name=""/>
        <dsp:cNvSpPr/>
      </dsp:nvSpPr>
      <dsp:spPr>
        <a:xfrm>
          <a:off x="1130143" y="1504366"/>
          <a:ext cx="3674099" cy="1897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Preventing HIV and Sexual Risk Reduction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Contraceptive method mix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/>
            </a:rPr>
            <a:t>Violence prevention curriculum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Economic strengthening  </a:t>
          </a:r>
        </a:p>
      </dsp:txBody>
      <dsp:txXfrm>
        <a:off x="1130143" y="1741499"/>
        <a:ext cx="2962701" cy="1422796"/>
      </dsp:txXfrm>
    </dsp:sp>
    <dsp:sp modelId="{DA097C72-33BA-47AF-AE4E-7FF30DF0E1D6}">
      <dsp:nvSpPr>
        <dsp:cNvPr id="0" name=""/>
        <dsp:cNvSpPr/>
      </dsp:nvSpPr>
      <dsp:spPr>
        <a:xfrm>
          <a:off x="0" y="1639238"/>
          <a:ext cx="1130069" cy="16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prstClr val="white"/>
              </a:solidFill>
            </a:rPr>
            <a:t>15-19 year olds</a:t>
          </a:r>
        </a:p>
      </dsp:txBody>
      <dsp:txXfrm>
        <a:off x="55165" y="1694403"/>
        <a:ext cx="1019739" cy="1571700"/>
      </dsp:txXfrm>
    </dsp:sp>
    <dsp:sp modelId="{A4B8DB58-031E-47BC-893B-CDE0C023F1E6}">
      <dsp:nvSpPr>
        <dsp:cNvPr id="0" name=""/>
        <dsp:cNvSpPr/>
      </dsp:nvSpPr>
      <dsp:spPr>
        <a:xfrm>
          <a:off x="1103033" y="3530809"/>
          <a:ext cx="3658037" cy="1827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Preventing HIV and Sexual Risk Reduction</a:t>
          </a:r>
          <a:endParaRPr lang="en-US" sz="1600" kern="1200" dirty="0"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Contraceptive method mix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/>
            </a:rPr>
            <a:t>Violence prevention curriculum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Economic strengthening  </a:t>
          </a:r>
        </a:p>
      </dsp:txBody>
      <dsp:txXfrm>
        <a:off x="1103033" y="3759218"/>
        <a:ext cx="2972811" cy="1370451"/>
      </dsp:txXfrm>
    </dsp:sp>
    <dsp:sp modelId="{0A9ABCB4-7ED1-43D3-8C0D-AE534AE6DDCE}">
      <dsp:nvSpPr>
        <dsp:cNvPr id="0" name=""/>
        <dsp:cNvSpPr/>
      </dsp:nvSpPr>
      <dsp:spPr>
        <a:xfrm>
          <a:off x="0" y="3613568"/>
          <a:ext cx="1144245" cy="156082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20-24 year olds</a:t>
          </a:r>
        </a:p>
      </dsp:txBody>
      <dsp:txXfrm>
        <a:off x="55857" y="3669425"/>
        <a:ext cx="1032531" cy="1449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0.04132</cdr:x>
      <cdr:y>0.10673</cdr:y>
    </cdr:from>
    <cdr:to>
      <cdr:x>1</cdr:x>
      <cdr:y>0.10673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B35B7B3B-4D16-2C47-844C-22458BFDBBE5}"/>
            </a:ext>
          </a:extLst>
        </cdr:cNvPr>
        <cdr:cNvCxnSpPr/>
      </cdr:nvCxnSpPr>
      <cdr:spPr>
        <a:xfrm xmlns:a="http://schemas.openxmlformats.org/drawingml/2006/main">
          <a:off x="370703" y="568410"/>
          <a:ext cx="8600302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0.04391</cdr:x>
      <cdr:y>0.86818</cdr:y>
    </cdr:from>
    <cdr:to>
      <cdr:x>0.12266</cdr:x>
      <cdr:y>0.90434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67" y="5489058"/>
          <a:ext cx="67151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2004-</a:t>
          </a:r>
        </a:p>
      </cdr:txBody>
    </cdr:sp>
  </cdr:relSizeAnchor>
  <cdr:relSizeAnchor xmlns:cdr="http://schemas.openxmlformats.org/drawingml/2006/chartDrawing">
    <cdr:from>
      <cdr:x>0.11853</cdr:x>
      <cdr:y>0.14848</cdr:y>
    </cdr:from>
    <cdr:to>
      <cdr:x>0.64093</cdr:x>
      <cdr:y>0.54851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0742" y="925329"/>
          <a:ext cx="4454668" cy="2492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Cost effective onetime intervention</a:t>
          </a:r>
        </a:p>
        <a:p xmlns:a="http://schemas.openxmlformats.org/drawingml/2006/main">
          <a:endParaRPr lang="en-US" sz="2000" b="1" dirty="0"/>
        </a:p>
        <a:p xmlns:a="http://schemas.openxmlformats.org/drawingml/2006/main">
          <a:r>
            <a:rPr lang="en-US" sz="2000" b="1" dirty="0"/>
            <a:t>60% relative risk reduction for acquisition of HIV for men</a:t>
          </a:r>
        </a:p>
        <a:p xmlns:a="http://schemas.openxmlformats.org/drawingml/2006/main">
          <a:endParaRPr lang="en-US" sz="1600" b="1" dirty="0"/>
        </a:p>
        <a:p xmlns:a="http://schemas.openxmlformats.org/drawingml/2006/main">
          <a:r>
            <a:rPr lang="en-US" sz="2000" b="1" dirty="0"/>
            <a:t>Observational evidence for </a:t>
          </a:r>
        </a:p>
        <a:p xmlns:a="http://schemas.openxmlformats.org/drawingml/2006/main">
          <a:r>
            <a:rPr lang="en-US" sz="2000" b="1" dirty="0"/>
            <a:t>protection of women for HIV and STI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A9B9-32D4-4013-A5DF-42E4DBF56678}" type="datetimeFigureOut">
              <a:rPr lang="en-US" smtClean="0"/>
              <a:t>7/26/18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371B9-5550-4771-9263-9FA87FB9E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  <a:p>
            <a:endParaRPr lang="en-US" dirty="0"/>
          </a:p>
          <a:p>
            <a:r>
              <a:rPr lang="en-US" dirty="0"/>
              <a:t>Pleased to talk share and reaffirm our continued commitment to adolescent girls and young women – protecting them and promoting their health and well-being.</a:t>
            </a:r>
          </a:p>
          <a:p>
            <a:endParaRPr lang="en-US" dirty="0"/>
          </a:p>
          <a:p>
            <a:r>
              <a:rPr lang="en-US" dirty="0"/>
              <a:t>Using data to drive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71B9-5550-4771-9263-9FA87FB9E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DREAMS takes lessons learned </a:t>
            </a:r>
            <a:r>
              <a:rPr lang="en-US" sz="1200" dirty="0"/>
              <a:t>from previous interventions in Mozambique to implement practical intervention models that have demonstrated feasibility and acceptability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200" dirty="0"/>
              <a:t>Establishing quality adolescent friendly health services and prevention platforms in and out of school settings.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PT" sz="1200" dirty="0"/>
              <a:t>Provinding post violence care to victims of Gendar Based Violence.</a:t>
            </a:r>
            <a:endParaRPr lang="en-US" sz="12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200" dirty="0"/>
              <a:t>Enhancing linkages with the OVC platform savings groups, educational subsidies and caregivers programs.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t-PT" sz="1200" dirty="0"/>
              <a:t>Delivering community mobilization and norms change interventions.</a:t>
            </a:r>
            <a:endParaRPr lang="en-US" sz="1200" dirty="0"/>
          </a:p>
          <a:p>
            <a:pPr algn="just"/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E0F00-17E5-4C3B-B6DB-00A9FA8F5A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93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 in Dec 2014, started implementation in 2015 – By the end of 2017, the program – which addresses structural, community, and individual issues – has already reached over 2.5 million AGYW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EA43-64A4-46C5-85D9-52BCD3A61FA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7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most exciting is that most DREAMS districts showed real impact – a 25-40% decline in new HIV diagnoses.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71B9-5550-4771-9263-9FA87FB9EB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4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Mozambique and the others on the left side already showing very real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EA43-64A4-46C5-85D9-52BCD3A61FA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EA43-64A4-46C5-85D9-52BCD3A61FA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1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EA43-64A4-46C5-85D9-52BCD3A61FA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EA43-64A4-46C5-85D9-52BCD3A61FA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80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CEA43-64A4-46C5-85D9-52BCD3A61FA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73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forward, we continue to commit to:</a:t>
            </a:r>
          </a:p>
          <a:p>
            <a:pPr marL="171450" indent="-171450">
              <a:buFontTx/>
              <a:buChar char="-"/>
            </a:pPr>
            <a:r>
              <a:rPr lang="en-US" dirty="0"/>
              <a:t>ensuring long-term investment in AGYW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Address the persistent issues we are seeing in the urban areas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Never stop listening, learning, and improving the program to best meet the needs of AGYW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71B9-5550-4771-9263-9FA87FB9EB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4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50DD-1BAF-47D3-B930-F4F809BC701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4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7B3E-2D65-4646-B3E2-051CF77716F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then there is the data from the Violence Against </a:t>
            </a:r>
            <a:r>
              <a:rPr lang="en-US" dirty="0" err="1"/>
              <a:t>Childrens</a:t>
            </a:r>
            <a:r>
              <a:rPr lang="en-US" dirty="0"/>
              <a:t> Surveys that we support in countries.</a:t>
            </a:r>
          </a:p>
          <a:p>
            <a:endParaRPr lang="en-US" dirty="0"/>
          </a:p>
          <a:p>
            <a:r>
              <a:rPr lang="en-US" dirty="0"/>
              <a:t>Here, we see 20, 30, up to over 50% of AGYW ages 13-24 report that their first experience with sex was forced/coerced/ = rape.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71B9-5550-4771-9263-9FA87FB9E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8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again, a disturbingly high percentage have experiences sexual violence in the last 12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71B9-5550-4771-9263-9FA87FB9EB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5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79B7-255E-43D1-AAFC-9B69091CF00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1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4ED-B7A0-48DF-93FA-543FDF1804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7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said – enough is enough – we will put our energy and resources behind changing the outcome for AGYW.</a:t>
            </a:r>
          </a:p>
          <a:p>
            <a:endParaRPr lang="en-US" dirty="0"/>
          </a:p>
          <a:p>
            <a:r>
              <a:rPr lang="en-US" dirty="0"/>
              <a:t>And DREAMS was launched – we created it together with AGYW, civil society, governments, and partners.  </a:t>
            </a:r>
          </a:p>
          <a:p>
            <a:endParaRPr lang="en-US" dirty="0"/>
          </a:p>
          <a:p>
            <a:r>
              <a:rPr lang="en-US" dirty="0"/>
              <a:t>Largest investment PEPFAR has ever made to change the trajectory of AGYW.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4ED-B7A0-48DF-93FA-543FDF1804A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4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5" y="8685213"/>
            <a:ext cx="2971801" cy="457200"/>
          </a:xfrm>
          <a:prstGeom prst="rect">
            <a:avLst/>
          </a:prstGeom>
        </p:spPr>
        <p:txBody>
          <a:bodyPr lIns="91417" tIns="45709" rIns="91417" bIns="45709"/>
          <a:lstStyle/>
          <a:p>
            <a:fld id="{57AB541F-36D0-4020-99FC-94B4CD19DB2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4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emf"/><Relationship Id="rId3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emf"/><Relationship Id="rId3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emf"/><Relationship Id="rId3" Type="http://schemas.openxmlformats.org/officeDocument/2006/relationships/image" Target="../media/image8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8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png"/><Relationship Id="rId3" Type="http://schemas.openxmlformats.org/officeDocument/2006/relationships/image" Target="../media/image26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4.gi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emf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emf"/><Relationship Id="rId3" Type="http://schemas.openxmlformats.org/officeDocument/2006/relationships/image" Target="../media/image8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emf"/><Relationship Id="rId3" Type="http://schemas.openxmlformats.org/officeDocument/2006/relationships/image" Target="../media/image8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emf"/><Relationship Id="rId3" Type="http://schemas.openxmlformats.org/officeDocument/2006/relationships/image" Target="../media/image8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8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emf"/><Relationship Id="rId3" Type="http://schemas.openxmlformats.org/officeDocument/2006/relationships/image" Target="../media/image11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jpe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jpe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1.png"/><Relationship Id="rId3" Type="http://schemas.openxmlformats.org/officeDocument/2006/relationships/image" Target="../media/image26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jpe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4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emf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emf"/><Relationship Id="rId6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Relationship Id="rId3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emf"/><Relationship Id="rId3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gif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emf"/><Relationship Id="rId3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emf"/><Relationship Id="rId3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emf"/><Relationship Id="rId3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2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emf"/><Relationship Id="rId3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emf"/><Relationship Id="rId3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emf"/><Relationship Id="rId3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Relationship Id="rId3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26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4.gi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e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3" y="-19049"/>
            <a:ext cx="57413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676" y="4145966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69" y="2518639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569" y="228602"/>
            <a:ext cx="3186113" cy="1153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29777D-02B6-4F6C-85D6-C8C8BE6EF907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DB99FA-F4F1-4309-9054-CD1B37106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2823C0E-E874-4EB6-A310-C12E735527B7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150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6AC23F2-14AB-4F22-BCC9-A2BBD588E80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21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090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856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297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579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1" y="4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85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71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217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77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682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568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7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446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PFAR Round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718" y="5679455"/>
            <a:ext cx="963105" cy="11634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6089" y="27864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Country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8667"/>
            <a:ext cx="9144000" cy="282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30893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476612"/>
            <a:ext cx="9144000" cy="744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5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4995287" y="253993"/>
            <a:ext cx="3981274" cy="642859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9051A1-C13E-471F-846A-06F131EE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80" cy="3657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74A5F3-F61D-4062-B22B-D15C7F9CFC31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ECC9AF6-9EFB-4302-A44F-E99181E46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158926C-4BDA-4F1A-B851-92CADB5D143C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545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9482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2" y="6036453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2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03685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4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2" y="694461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2" y="1093160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9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4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5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277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DD2360F-416B-4672-B0E3-7C99457D2D2D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FC27-8283-4F54-A308-9DBE315795F9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248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2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0" y="694457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1" y="1093156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2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53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3415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10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515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1" y="6049533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979614" y="6382022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2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004242" y="228600"/>
            <a:ext cx="3963364" cy="6400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E7861906-974E-44B8-A502-CC7279425E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51B312-1EB7-4835-9492-B8D5E0E72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531F2838-EF15-41BF-AC5C-253B061F4222}"/>
              </a:ext>
            </a:extLst>
          </p:cNvPr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AC6E0F07-6304-445A-A9EF-5213FF7C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4A3224F-A668-4DDF-9098-5B34126D2F61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F7854497-0703-4B9F-BCCB-96990A9F53F5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F2787C-87B5-4E1F-B1E5-A01C87A16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9F094F-F360-4B17-93AF-F798A96248AF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5F36441-5678-4B48-9144-808AF7C1C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107370F-B441-42F1-BFB3-1E50F7D56D4D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249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5" y="-19049"/>
            <a:ext cx="5741318" cy="6877050"/>
          </a:xfrm>
          <a:prstGeom prst="rect">
            <a:avLst/>
          </a:prstGeom>
          <a:blipFill dpi="0" rotWithShape="1">
            <a:blip r:embed="rId4" cstate="screen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1" y="4267230"/>
            <a:ext cx="8449976" cy="37446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28606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2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7" y="-19049"/>
            <a:ext cx="4012815" cy="6877050"/>
          </a:xfrm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267230"/>
            <a:ext cx="869883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48605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1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84" y="2657522"/>
            <a:ext cx="61080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373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59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33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30831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66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13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4964070" y="240633"/>
            <a:ext cx="3963364" cy="64008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05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5"/>
            <a:ext cx="8029652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65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4"/>
          <a:stretch/>
        </p:blipFill>
        <p:spPr>
          <a:xfrm>
            <a:off x="4221779" y="2804400"/>
            <a:ext cx="4681591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60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0C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623A87-34F8-4802-8524-BA6F34AFF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148D6B-D9E4-40A2-92D8-3936517E11AD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EB1170A-C43B-4EB2-A8CF-80A7BD7B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9500477-B037-4276-8DA4-C598562B38A3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50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60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59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297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460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1" y="4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297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71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754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84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308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815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7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76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PFAR Round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718" y="5679455"/>
            <a:ext cx="963105" cy="11634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6089" y="27864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Country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8667"/>
            <a:ext cx="9144000" cy="282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30893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476612"/>
            <a:ext cx="9144000" cy="744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8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8ED9CC-EC29-474A-BF5D-6F22A85DF475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AC1447D-C6DE-4878-B85B-D3F61AFE59A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9D1E3D-94F7-46CA-A0BE-67471DA77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AB3880-590A-409A-8B7A-31C10F5D69EE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5C8EA8-0780-4C6F-A9DF-ED2E30010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1A3A2F0-7ECF-4E4D-89D6-2C150BC060E0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9134D89E-A812-4BBE-9DD0-F630B82F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153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8974"/>
      </p:ext>
    </p:extLst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2" y="6036453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2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17951"/>
      </p:ext>
    </p:extLst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4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2" y="694461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2" y="1093160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9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4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23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568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DD2360F-416B-4672-B0E3-7C99457D2D2D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FC27-8283-4F54-A308-9DBE315795F9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591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2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0" y="694457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1" y="1093156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2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18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6273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76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1" y="6049533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979614" y="6382022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5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5F2F0A-237B-4345-B935-6D172743A4E6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0389E98-B667-4683-B921-16F1A61B6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645FCC-8ED9-452F-84BD-7546D810D386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292F26-0544-4997-8F11-29C97EF1AC77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DEB4C34D-736B-4D3C-82D8-D7B4A98F5487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CDD255-E5A3-46BC-BE69-24D65CBAFE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8D541357-2568-40F7-80E4-AC19AA14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323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356179" y="42266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5335546" y="3541311"/>
            <a:ext cx="3644022" cy="2977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71AEA1-AC95-4821-8E9E-D17A492137D6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948218-545A-481C-A459-97BBCF5BFB2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FB57A7-8E3E-4D8F-B349-6ECA26159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6B9FAB-9E80-4367-8A47-77CC82DA2B8C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0DA1847-D058-4162-ACA6-F8A7A2633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F05DC8B-B1B6-4D56-9B5B-6C43409F5A5A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953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568E2D-481E-4EB2-9102-C578E78330AD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3609181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744938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311290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5" y="-19049"/>
            <a:ext cx="4012815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198071"/>
            <a:ext cx="869883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69" y="257074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7B7E362-A130-4064-877B-6362A0D930F3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B901AA-C023-423F-9A7E-0B5140AED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A0B242-D3F2-4FBB-9BA6-6B374EE70150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  <p:pic>
        <p:nvPicPr>
          <p:cNvPr id="18" name="Picture 17" descr="PEPFAR-Logo-Color-Tagline-Transparent-White.gif">
            <a:extLst>
              <a:ext uri="{FF2B5EF4-FFF2-40B4-BE49-F238E27FC236}">
                <a16:creationId xmlns:a16="http://schemas.microsoft.com/office/drawing/2014/main" xmlns="" id="{B0FCA176-831F-4FC4-880F-96BEEA816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978944" y="775613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0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053295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7E938D-8E0D-4850-9AA2-63DC3437261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251735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191751" y="0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3B9769-2350-4AF8-B8DD-F2166135F6B5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258540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r="20264" b="17933"/>
          <a:stretch/>
        </p:blipFill>
        <p:spPr>
          <a:xfrm>
            <a:off x="4788569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9892B-2A5D-4BAE-A24D-EC9ABBA3F8E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61206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1CFA6-F696-40B9-8CEE-64740E7639C1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4080025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CA08F-4E2C-417C-8EC0-D9619094533A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855494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5357B-5B5C-4147-9850-D364FDAEAAF9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552433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Ribbon Informal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b="12010"/>
          <a:stretch/>
        </p:blipFill>
        <p:spPr>
          <a:xfrm>
            <a:off x="0" y="0"/>
            <a:ext cx="6737740" cy="683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3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D024B7-7F06-4DBE-9DD1-AE13A86B846F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685688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pos="10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3883181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6A2CD-B90A-43E1-8DF5-FF1FF6BE794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537150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2" y="6036453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2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0589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PEPFAR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90" y="6000586"/>
            <a:ext cx="1619672" cy="58636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969061" y="637604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594151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06420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EPFAR-Logo-Color-Tagline-Transparent-White.gif">
            <a:extLst>
              <a:ext uri="{FF2B5EF4-FFF2-40B4-BE49-F238E27FC236}">
                <a16:creationId xmlns:a16="http://schemas.microsoft.com/office/drawing/2014/main" xmlns="" id="{7D28D937-0D8A-4DCB-9BF3-4AD1D96FF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78944" y="783962"/>
            <a:ext cx="3186113" cy="11534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385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22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40" y="694459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1" y="1093157"/>
            <a:ext cx="5826736" cy="30722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22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76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107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5" y="-19049"/>
            <a:ext cx="5741318" cy="6877050"/>
          </a:xfrm>
          <a:prstGeom prst="rect">
            <a:avLst/>
          </a:prstGeom>
          <a:blipFill dpi="0" rotWithShape="1">
            <a:blip r:embed="rId4" cstate="screen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1" y="4267230"/>
            <a:ext cx="8449976" cy="37446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28606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733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7" y="-19049"/>
            <a:ext cx="4012815" cy="6877050"/>
          </a:xfrm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267230"/>
            <a:ext cx="869883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48605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58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84" y="2657522"/>
            <a:ext cx="61080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691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15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00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30831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361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86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4964070" y="240633"/>
            <a:ext cx="3963364" cy="64008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657522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69791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45885D-0E3B-40E9-BE1C-DE7949969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9" y="1019121"/>
            <a:ext cx="2636782" cy="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11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5"/>
            <a:ext cx="8029652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8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4"/>
          <a:stretch/>
        </p:blipFill>
        <p:spPr>
          <a:xfrm>
            <a:off x="4221779" y="2804400"/>
            <a:ext cx="4681591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63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598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733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297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168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1" y="4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227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71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78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242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5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866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055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7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790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PFAR Round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718" y="5679455"/>
            <a:ext cx="963105" cy="11634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6089" y="27864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Country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8667"/>
            <a:ext cx="9144000" cy="282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30893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476612"/>
            <a:ext cx="9144000" cy="744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13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02370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2" y="6036453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2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2614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4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2" y="694461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2" y="1093160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9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4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0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98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DD2360F-416B-4672-B0E3-7C99457D2D2D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FC27-8283-4F54-A308-9DBE315795F9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649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17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0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358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5" y="-19049"/>
            <a:ext cx="5741318" cy="6877050"/>
          </a:xfrm>
          <a:prstGeom prst="rect">
            <a:avLst/>
          </a:prstGeom>
          <a:blipFill dpi="0" rotWithShape="1">
            <a:blip r:embed="rId4" cstate="screen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1" y="4267230"/>
            <a:ext cx="8449976" cy="37446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28606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1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7" y="-19049"/>
            <a:ext cx="4012815" cy="6877050"/>
          </a:xfrm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267230"/>
            <a:ext cx="869883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48605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2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84" y="2657522"/>
            <a:ext cx="61080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021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5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09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30831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938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965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4964070" y="240633"/>
            <a:ext cx="3963364" cy="64008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9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5"/>
            <a:ext cx="8029652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58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4"/>
          <a:stretch/>
        </p:blipFill>
        <p:spPr>
          <a:xfrm>
            <a:off x="4221779" y="2804400"/>
            <a:ext cx="4681591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7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32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106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634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297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084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1" y="4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260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71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086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170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68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10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7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34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PFAR Round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718" y="5679455"/>
            <a:ext cx="963105" cy="11634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6089" y="27864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Country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8667"/>
            <a:ext cx="9144000" cy="282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30893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476612"/>
            <a:ext cx="9144000" cy="744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58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55768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9FADEA-0295-4BD5-9C30-02167E936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C3AD1ED-0EB0-4379-8475-62FD6889F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23110F49-A09D-41A1-A0BB-A657BD3B057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FF951C4-55E5-4B0A-9FB8-B7216D4FCFB8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19FD200-343A-49BF-9E7D-434DB293B9B9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0DCF4C3-EEFE-4287-9317-A8F7E128C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842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48489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2" y="6036453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2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92126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4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2" y="694461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2" y="1093160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9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4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06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829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DD2360F-416B-4672-B0E3-7C99457D2D2D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FC27-8283-4F54-A308-9DBE315795F9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41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2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0" y="694457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1" y="1093156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2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31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8317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00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>
                <a:solidFill>
                  <a:srgbClr val="16181A"/>
                </a:solidFill>
              </a:rPr>
              <a:pPr/>
              <a:t>7/26/18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139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1" y="6049533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979614" y="6382022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2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2000AA-0018-41D5-85F3-7A446923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8D218C0-BEA2-430D-A162-C87789DFD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8A317D0-C754-41B3-B410-75386CF6B790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A9FFA-C7DB-4829-866C-93FC2256B71E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58E61BC-9B6D-40AC-8038-CE88FF73F4D7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C74043-EF15-4F41-A762-D61DE8AA6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0067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5" y="-19049"/>
            <a:ext cx="5741318" cy="6877050"/>
          </a:xfrm>
          <a:prstGeom prst="rect">
            <a:avLst/>
          </a:prstGeom>
          <a:blipFill dpi="0" rotWithShape="1">
            <a:blip r:embed="rId4" cstate="screen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1" y="4267230"/>
            <a:ext cx="8449976" cy="37446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28606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76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7" y="-19049"/>
            <a:ext cx="4012815" cy="6877050"/>
          </a:xfrm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267230"/>
            <a:ext cx="869883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48605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74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84" y="2657522"/>
            <a:ext cx="61080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857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0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70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30831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179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79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4964070" y="240633"/>
            <a:ext cx="3963364" cy="64008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56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5"/>
            <a:ext cx="8029652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9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4"/>
          <a:stretch/>
        </p:blipFill>
        <p:spPr>
          <a:xfrm>
            <a:off x="4221779" y="2804400"/>
            <a:ext cx="4681591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2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59.xml"/><Relationship Id="rId29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89.xml"/><Relationship Id="rId31" Type="http://schemas.openxmlformats.org/officeDocument/2006/relationships/theme" Target="../theme/theme3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19.xml"/><Relationship Id="rId31" Type="http://schemas.openxmlformats.org/officeDocument/2006/relationships/theme" Target="../theme/theme4.xml"/><Relationship Id="rId10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47.xml"/><Relationship Id="rId29" Type="http://schemas.openxmlformats.org/officeDocument/2006/relationships/slideLayout" Target="../slideLayouts/slideLayout148.xml"/><Relationship Id="rId30" Type="http://schemas.openxmlformats.org/officeDocument/2006/relationships/theme" Target="../theme/theme5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4162" r:id="rId28"/>
    <p:sldLayoutId id="2147484165" r:id="rId29"/>
    <p:sldLayoutId id="2147484166" r:id="rId30"/>
    <p:sldLayoutId id="214748416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3" r:id="rId23"/>
    <p:sldLayoutId id="2147483854" r:id="rId24"/>
    <p:sldLayoutId id="2147483855" r:id="rId25"/>
    <p:sldLayoutId id="2147483858" r:id="rId26"/>
    <p:sldLayoutId id="2147483861" r:id="rId27"/>
    <p:sldLayoutId id="214748386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1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9" r:id="rId23"/>
    <p:sldLayoutId id="2147483980" r:id="rId24"/>
    <p:sldLayoutId id="2147483981" r:id="rId25"/>
    <p:sldLayoutId id="2147483982" r:id="rId26"/>
    <p:sldLayoutId id="2147483984" r:id="rId27"/>
    <p:sldLayoutId id="2147483987" r:id="rId28"/>
    <p:sldLayoutId id="2147483992" r:id="rId29"/>
    <p:sldLayoutId id="214748399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2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3" r:id="rId23"/>
    <p:sldLayoutId id="2147484064" r:id="rId24"/>
    <p:sldLayoutId id="2147484065" r:id="rId25"/>
    <p:sldLayoutId id="2147484066" r:id="rId26"/>
    <p:sldLayoutId id="2147484068" r:id="rId27"/>
    <p:sldLayoutId id="2147484071" r:id="rId28"/>
    <p:sldLayoutId id="2147484076" r:id="rId29"/>
    <p:sldLayoutId id="214748407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7" r:id="rId23"/>
    <p:sldLayoutId id="2147484148" r:id="rId24"/>
    <p:sldLayoutId id="2147484149" r:id="rId25"/>
    <p:sldLayoutId id="2147484150" r:id="rId26"/>
    <p:sldLayoutId id="2147484152" r:id="rId27"/>
    <p:sldLayoutId id="2147484160" r:id="rId28"/>
    <p:sldLayoutId id="214748416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005692"/>
            <a:ext cx="8449976" cy="1501950"/>
          </a:xfrm>
        </p:spPr>
        <p:txBody>
          <a:bodyPr/>
          <a:lstStyle/>
          <a:p>
            <a:r>
              <a:rPr lang="en-US" sz="1800" dirty="0"/>
              <a:t>Dr. Angeli Achrekar</a:t>
            </a:r>
          </a:p>
          <a:p>
            <a:r>
              <a:rPr lang="en-US" sz="1800" dirty="0"/>
              <a:t>Office of the Global AIDS Coordinator</a:t>
            </a:r>
          </a:p>
          <a:p>
            <a:r>
              <a:rPr lang="en-US" sz="1800" dirty="0"/>
              <a:t>U.S. Department of State</a:t>
            </a:r>
          </a:p>
          <a:p>
            <a:r>
              <a:rPr lang="en-US" sz="1800" dirty="0"/>
              <a:t>July 26,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698831" cy="1573072"/>
          </a:xfrm>
        </p:spPr>
        <p:txBody>
          <a:bodyPr/>
          <a:lstStyle/>
          <a:p>
            <a:r>
              <a:rPr lang="en-US" sz="4800" dirty="0"/>
              <a:t> </a:t>
            </a:r>
            <a:br>
              <a:rPr lang="en-US" sz="4800" dirty="0"/>
            </a:br>
            <a:r>
              <a:rPr lang="en-US" sz="4000" dirty="0"/>
              <a:t>New Prevention: From DREAMS to Reality</a:t>
            </a:r>
          </a:p>
        </p:txBody>
      </p:sp>
    </p:spTree>
    <p:extLst>
      <p:ext uri="{BB962C8B-B14F-4D97-AF65-F5344CB8AC3E}">
        <p14:creationId xmlns:p14="http://schemas.microsoft.com/office/powerpoint/2010/main" val="257257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316E950-044C-BC40-8171-40EE0D305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PHIA Results Show Achievements towards 90/90/90 Goals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5DEAB55-43F9-E343-B65E-9403E0BA0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86095"/>
              </p:ext>
            </p:extLst>
          </p:nvPr>
        </p:nvGraphicFramePr>
        <p:xfrm>
          <a:off x="86497" y="990600"/>
          <a:ext cx="8971005" cy="532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12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249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234654"/>
                </a:solidFill>
              </a:rPr>
              <a:t>Substantial declines in HIV infections in young people and parents surviving in just 5 years</a:t>
            </a:r>
            <a:endParaRPr lang="en-US" sz="3200" b="1" dirty="0">
              <a:solidFill>
                <a:srgbClr val="234654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982ECB-3B1E-AD40-9953-15238FE8EB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51124" y="6288091"/>
            <a:ext cx="4121076" cy="3082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35718"/>
            <a:ext cx="2057400" cy="365125"/>
          </a:xfrm>
        </p:spPr>
        <p:txBody>
          <a:bodyPr/>
          <a:lstStyle/>
          <a:p>
            <a:fld id="{46385F84-89B0-40AF-94F2-6B1BCC2B53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012010"/>
              </p:ext>
            </p:extLst>
          </p:nvPr>
        </p:nvGraphicFramePr>
        <p:xfrm>
          <a:off x="257048" y="1574803"/>
          <a:ext cx="8988552" cy="544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2659063"/>
            <a:ext cx="2044700" cy="2603500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15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1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1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51500" y="1706562"/>
            <a:ext cx="3048000" cy="1930400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15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1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1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-Turn Arrow 8"/>
          <p:cNvSpPr/>
          <p:nvPr/>
        </p:nvSpPr>
        <p:spPr>
          <a:xfrm flipH="1">
            <a:off x="1233049" y="3052470"/>
            <a:ext cx="6015789" cy="601585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65276" y="3012393"/>
            <a:ext cx="1457159" cy="1831474"/>
            <a:chOff x="4785895" y="2473158"/>
            <a:chExt cx="1457159" cy="1831473"/>
          </a:xfrm>
        </p:grpSpPr>
        <p:sp>
          <p:nvSpPr>
            <p:cNvPr id="11" name="Oval 10"/>
            <p:cNvSpPr/>
            <p:nvPr/>
          </p:nvSpPr>
          <p:spPr>
            <a:xfrm>
              <a:off x="4785895" y="3173662"/>
              <a:ext cx="1149683" cy="1130969"/>
            </a:xfrm>
            <a:prstGeom prst="ellipse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 rot="18735389">
              <a:off x="5561264" y="2713790"/>
              <a:ext cx="922421" cy="441158"/>
            </a:xfrm>
            <a:prstGeom prst="rightArrow">
              <a:avLst>
                <a:gd name="adj1" fmla="val 0"/>
                <a:gd name="adj2" fmla="val 50000"/>
              </a:avLst>
            </a:prstGeom>
            <a:solidFill>
              <a:srgbClr val="0000FF"/>
            </a:solidFill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5645" y="3426791"/>
            <a:ext cx="1283368" cy="2232526"/>
            <a:chOff x="3141579" y="3007895"/>
            <a:chExt cx="1082842" cy="2032000"/>
          </a:xfrm>
        </p:grpSpPr>
        <p:sp>
          <p:nvSpPr>
            <p:cNvPr id="3" name="Oval 2"/>
            <p:cNvSpPr/>
            <p:nvPr/>
          </p:nvSpPr>
          <p:spPr>
            <a:xfrm>
              <a:off x="3141579" y="3007895"/>
              <a:ext cx="1082842" cy="1088189"/>
            </a:xfrm>
            <a:prstGeom prst="ellipse">
              <a:avLst/>
            </a:prstGeom>
            <a:noFill/>
            <a:ln w="76200" cmpd="sng">
              <a:solidFill>
                <a:srgbClr val="FA33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>
              <a:stCxn id="3" idx="4"/>
            </p:cNvCxnSpPr>
            <p:nvPr/>
          </p:nvCxnSpPr>
          <p:spPr>
            <a:xfrm>
              <a:off x="3683000" y="4096084"/>
              <a:ext cx="6684" cy="943811"/>
            </a:xfrm>
            <a:prstGeom prst="line">
              <a:avLst/>
            </a:prstGeom>
            <a:ln w="76200" cmpd="sng">
              <a:solidFill>
                <a:srgbClr val="FA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422316" y="4478421"/>
              <a:ext cx="574842" cy="13368"/>
            </a:xfrm>
            <a:prstGeom prst="line">
              <a:avLst/>
            </a:prstGeom>
            <a:ln w="76200" cmpd="sng">
              <a:solidFill>
                <a:srgbClr val="FA3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69678" y="4742282"/>
            <a:ext cx="1457159" cy="1831474"/>
            <a:chOff x="4785895" y="2473158"/>
            <a:chExt cx="1457159" cy="1831473"/>
          </a:xfrm>
        </p:grpSpPr>
        <p:sp>
          <p:nvSpPr>
            <p:cNvPr id="22" name="Oval 21"/>
            <p:cNvSpPr/>
            <p:nvPr/>
          </p:nvSpPr>
          <p:spPr>
            <a:xfrm>
              <a:off x="4785895" y="3173662"/>
              <a:ext cx="1149683" cy="1130969"/>
            </a:xfrm>
            <a:prstGeom prst="ellipse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ight Arrow 22"/>
            <p:cNvSpPr/>
            <p:nvPr/>
          </p:nvSpPr>
          <p:spPr>
            <a:xfrm rot="18735389">
              <a:off x="5561264" y="2713790"/>
              <a:ext cx="922421" cy="441158"/>
            </a:xfrm>
            <a:prstGeom prst="rightArrow">
              <a:avLst>
                <a:gd name="adj1" fmla="val 0"/>
                <a:gd name="adj2" fmla="val 50000"/>
              </a:avLst>
            </a:prstGeom>
            <a:solidFill>
              <a:srgbClr val="0000FF"/>
            </a:solidFill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1778907" y="4616609"/>
            <a:ext cx="2098842" cy="1109579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90822" y="5194019"/>
            <a:ext cx="1871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VMMC Condoms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PrEP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40869" y="2223304"/>
            <a:ext cx="1560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Well HIV +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Young Men</a:t>
            </a:r>
          </a:p>
        </p:txBody>
      </p:sp>
      <p:sp>
        <p:nvSpPr>
          <p:cNvPr id="34" name="Multiply 33"/>
          <p:cNvSpPr/>
          <p:nvPr/>
        </p:nvSpPr>
        <p:spPr>
          <a:xfrm>
            <a:off x="3958449" y="2768444"/>
            <a:ext cx="914400" cy="914400"/>
          </a:xfrm>
          <a:prstGeom prst="mathMultiply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48760" y="1113085"/>
            <a:ext cx="437451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5697E"/>
                </a:solidFill>
              </a:rPr>
              <a:t>DREAMS</a:t>
            </a:r>
          </a:p>
          <a:p>
            <a:r>
              <a:rPr lang="en-US" sz="2000" dirty="0"/>
              <a:t>Risk avoidance and reduction</a:t>
            </a:r>
          </a:p>
          <a:p>
            <a:r>
              <a:rPr lang="en-US" sz="2000" dirty="0"/>
              <a:t>Sexual violence prevention, </a:t>
            </a:r>
            <a:r>
              <a:rPr lang="en-US" sz="2000" b="1" dirty="0" err="1">
                <a:solidFill>
                  <a:srgbClr val="C32327"/>
                </a:solidFill>
              </a:rPr>
              <a:t>PrEP</a:t>
            </a:r>
            <a:endParaRPr lang="en-US" sz="2000" b="1" dirty="0">
              <a:solidFill>
                <a:srgbClr val="C32327"/>
              </a:solidFill>
            </a:endParaRPr>
          </a:p>
          <a:p>
            <a:r>
              <a:rPr lang="en-US" sz="2000" b="1" dirty="0">
                <a:solidFill>
                  <a:srgbClr val="C32327"/>
                </a:solidFill>
              </a:rPr>
              <a:t>Finding young men and</a:t>
            </a:r>
          </a:p>
          <a:p>
            <a:r>
              <a:rPr lang="en-US" sz="2000" b="1" dirty="0">
                <a:solidFill>
                  <a:srgbClr val="C32327"/>
                </a:solidFill>
              </a:rPr>
              <a:t> ensuring diagnosis and treatment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835249" y="3726249"/>
            <a:ext cx="1015999" cy="1163054"/>
            <a:chOff x="4144212" y="1497266"/>
            <a:chExt cx="1015999" cy="1163054"/>
          </a:xfrm>
          <a:solidFill>
            <a:srgbClr val="C0504D"/>
          </a:solidFill>
        </p:grpSpPr>
        <p:sp>
          <p:nvSpPr>
            <p:cNvPr id="37" name="Plus 36"/>
            <p:cNvSpPr/>
            <p:nvPr/>
          </p:nvSpPr>
          <p:spPr>
            <a:xfrm>
              <a:off x="4144212" y="1497266"/>
              <a:ext cx="1015999" cy="1163054"/>
            </a:xfrm>
            <a:prstGeom prst="mathPlus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98211" y="1911683"/>
              <a:ext cx="56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HIV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38544" y="157666"/>
            <a:ext cx="8905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 Narrow"/>
              </a:rPr>
              <a:t>KEY GAP: Prevention and Treatment Services for Young Men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 Narrow"/>
              </a:rPr>
              <a:t>AND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 Narrow"/>
              </a:rPr>
              <a:t> Adolescent Girls &amp; Young Women</a:t>
            </a:r>
          </a:p>
        </p:txBody>
      </p:sp>
      <p:sp>
        <p:nvSpPr>
          <p:cNvPr id="40" name="Multiply 39"/>
          <p:cNvSpPr/>
          <p:nvPr/>
        </p:nvSpPr>
        <p:spPr>
          <a:xfrm>
            <a:off x="2452675" y="4768988"/>
            <a:ext cx="914400" cy="914400"/>
          </a:xfrm>
          <a:prstGeom prst="mathMultiply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0259" y="384122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9-24 </a:t>
            </a:r>
            <a:r>
              <a:rPr lang="en-US" sz="2000" b="1" dirty="0" err="1"/>
              <a:t>yo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829455" y="3414054"/>
            <a:ext cx="121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25-35 yo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42609" y="5741740"/>
            <a:ext cx="121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15-30 </a:t>
            </a:r>
            <a:r>
              <a:rPr lang="en-US" sz="2000" b="1" dirty="0" err="1"/>
              <a:t>yo</a:t>
            </a: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958452" y="6645359"/>
            <a:ext cx="4121076" cy="30824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Bent-Up Arrow 3"/>
          <p:cNvSpPr/>
          <p:nvPr/>
        </p:nvSpPr>
        <p:spPr>
          <a:xfrm>
            <a:off x="6740323" y="4973047"/>
            <a:ext cx="850392" cy="87782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6794102" y="5272710"/>
            <a:ext cx="914400" cy="914400"/>
          </a:xfrm>
          <a:prstGeom prst="mathMultiply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7387" y="2219153"/>
            <a:ext cx="1968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Girls and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Young Women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61558" y="4474140"/>
            <a:ext cx="1411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Uninfected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Young Men</a:t>
            </a:r>
          </a:p>
        </p:txBody>
      </p:sp>
    </p:spTree>
    <p:extLst>
      <p:ext uri="{BB962C8B-B14F-4D97-AF65-F5344CB8AC3E}">
        <p14:creationId xmlns:p14="http://schemas.microsoft.com/office/powerpoint/2010/main" val="178452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3429000"/>
            <a:ext cx="8768132" cy="456949"/>
          </a:xfrm>
        </p:spPr>
        <p:txBody>
          <a:bodyPr/>
          <a:lstStyle/>
          <a:p>
            <a:r>
              <a:rPr lang="en-US" sz="4400" dirty="0"/>
              <a:t>Increasing funding to prevent infections in boys and young men (VMMC) and adolescent girls and young women (DREAMS) </a:t>
            </a:r>
          </a:p>
        </p:txBody>
      </p:sp>
    </p:spTree>
    <p:extLst>
      <p:ext uri="{BB962C8B-B14F-4D97-AF65-F5344CB8AC3E}">
        <p14:creationId xmlns:p14="http://schemas.microsoft.com/office/powerpoint/2010/main" val="67988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382772" y="340242"/>
          <a:ext cx="8527312" cy="623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66900" y="405148"/>
            <a:ext cx="6045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Cumulative Total: </a:t>
            </a:r>
            <a:r>
              <a:rPr lang="en-US" sz="3600" b="1" dirty="0"/>
              <a:t>15.2 million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79613" y="6357938"/>
            <a:ext cx="3278188" cy="311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Source: PEPFAR Results, 2004-2016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5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173" y="304806"/>
            <a:ext cx="6248400" cy="79412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222268"/>
                </a:solidFill>
              </a:rPr>
              <a:t>Our Priorities for Adolescent Girls and Young Women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553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2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rgbClr val="F47C20"/>
                </a:solidFill>
                <a:ea typeface="Al Nile" charset="-78"/>
                <a:cs typeface="Arial" panose="020B0604020202020204" pitchFamily="34" charset="0"/>
              </a:rPr>
              <a:t>Keep them HIV-FREE focused on structural interventions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018690"/>
            <a:ext cx="4026468" cy="4618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2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47AAA">
                    <a:lumMod val="75000"/>
                  </a:srgbClr>
                </a:solidFill>
                <a:ea typeface="Al Nile" charset="-78"/>
                <a:cs typeface="Arial" panose="020B0604020202020204" pitchFamily="34" charset="0"/>
              </a:rPr>
              <a:t>Support them to:</a:t>
            </a:r>
          </a:p>
          <a:p>
            <a:pPr marL="857250" indent="-515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7AAA">
                    <a:lumMod val="75000"/>
                  </a:srgbClr>
                </a:solidFill>
                <a:ea typeface="Al Nile" charset="-78"/>
                <a:cs typeface="Arial" panose="020B0604020202020204" pitchFamily="34" charset="0"/>
              </a:rPr>
              <a:t>Stay in school</a:t>
            </a:r>
          </a:p>
          <a:p>
            <a:pPr marL="857250" indent="-515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7AAA">
                    <a:lumMod val="75000"/>
                  </a:srgbClr>
                </a:solidFill>
                <a:cs typeface="Arial" panose="020B0604020202020204" pitchFamily="34" charset="0"/>
              </a:rPr>
              <a:t>Prevent early pregnancies</a:t>
            </a:r>
          </a:p>
          <a:p>
            <a:pPr marL="857250" indent="-515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7AAA">
                    <a:lumMod val="75000"/>
                  </a:srgbClr>
                </a:solidFill>
                <a:cs typeface="Arial" panose="020B0604020202020204" pitchFamily="34" charset="0"/>
              </a:rPr>
              <a:t>Prevent sexual violence</a:t>
            </a:r>
          </a:p>
          <a:p>
            <a:pPr marL="857250" indent="-515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7AAA">
                    <a:lumMod val="75000"/>
                  </a:srgbClr>
                </a:solidFill>
                <a:cs typeface="Arial" panose="020B0604020202020204" pitchFamily="34" charset="0"/>
              </a:rPr>
              <a:t>Post violence care</a:t>
            </a:r>
          </a:p>
          <a:p>
            <a:pPr marL="857250" indent="-515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47AAA">
                    <a:lumMod val="75000"/>
                  </a:srgbClr>
                </a:solidFill>
                <a:cs typeface="Arial" panose="020B0604020202020204" pitchFamily="34" charset="0"/>
              </a:rPr>
              <a:t>Reduce child marriage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3201" y="4618522"/>
            <a:ext cx="384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6181A"/>
                </a:solidFill>
              </a:rPr>
              <a:t>Photo credit: USAID/Carole </a:t>
            </a:r>
            <a:r>
              <a:rPr lang="en-US" sz="1200" dirty="0" err="1">
                <a:solidFill>
                  <a:srgbClr val="16181A"/>
                </a:solidFill>
              </a:rPr>
              <a:t>Douglis</a:t>
            </a:r>
            <a:endParaRPr lang="en-US" sz="1200" dirty="0">
              <a:solidFill>
                <a:srgbClr val="16181A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59" y="2310205"/>
            <a:ext cx="5379733" cy="40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69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676400"/>
            <a:ext cx="8991600" cy="3640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C1668"/>
                </a:solidFill>
                <a:latin typeface="Abadi MT Condensed Light"/>
                <a:cs typeface="Abadi MT Condensed Light"/>
              </a:rPr>
              <a:t>Public-Private Partnership announced on World AIDS Day 2014 </a:t>
            </a:r>
          </a:p>
          <a:p>
            <a:r>
              <a:rPr lang="en-US" dirty="0">
                <a:solidFill>
                  <a:srgbClr val="1C1668"/>
                </a:solidFill>
                <a:latin typeface="Abadi MT Condensed Light"/>
                <a:cs typeface="Abadi MT Condensed Light"/>
              </a:rPr>
              <a:t>PEPFAR, Bill &amp; Melinda Gates Foundation, Gilead Sciences, Girl Effect, Johnson &amp; Johnson, </a:t>
            </a:r>
            <a:r>
              <a:rPr lang="en-US" dirty="0" err="1">
                <a:solidFill>
                  <a:srgbClr val="1C1668"/>
                </a:solidFill>
                <a:latin typeface="Abadi MT Condensed Light"/>
                <a:cs typeface="Abadi MT Condensed Light"/>
              </a:rPr>
              <a:t>ViiV</a:t>
            </a:r>
            <a:r>
              <a:rPr lang="en-US" dirty="0">
                <a:solidFill>
                  <a:srgbClr val="1C1668"/>
                </a:solidFill>
                <a:latin typeface="Abadi MT Condensed Light"/>
                <a:cs typeface="Abadi MT Condensed Light"/>
              </a:rPr>
              <a:t> Healthcare</a:t>
            </a:r>
          </a:p>
          <a:p>
            <a:r>
              <a:rPr lang="en-US" dirty="0">
                <a:solidFill>
                  <a:srgbClr val="1C1668"/>
                </a:solidFill>
                <a:latin typeface="Abadi MT Condensed Light"/>
                <a:cs typeface="Abadi MT Condensed Light"/>
              </a:rPr>
              <a:t>Over $800 million USD and growing…</a:t>
            </a:r>
          </a:p>
          <a:p>
            <a:r>
              <a:rPr lang="en-US" dirty="0">
                <a:solidFill>
                  <a:srgbClr val="1C1668"/>
                </a:solidFill>
                <a:latin typeface="Abadi MT Condensed Light"/>
                <a:cs typeface="Abadi MT Condensed Light"/>
              </a:rPr>
              <a:t>Complementary funding to scale up VMMC and test &amp; start for young adult men in DREAMS districts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481"/>
            <a:ext cx="6072732" cy="794125"/>
          </a:xfrm>
          <a:noFill/>
        </p:spPr>
        <p:txBody>
          <a:bodyPr>
            <a:noAutofit/>
          </a:bodyPr>
          <a:lstStyle/>
          <a:p>
            <a:r>
              <a:rPr lang="en-US" sz="4000" dirty="0"/>
              <a:t>The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DREAMS </a:t>
            </a:r>
            <a:r>
              <a:rPr lang="en-US" sz="4000" dirty="0"/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329143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488" y="271420"/>
            <a:ext cx="802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3000" b="1" dirty="0">
                <a:solidFill>
                  <a:srgbClr val="2D2D8A">
                    <a:lumMod val="75000"/>
                  </a:srgbClr>
                </a:solidFill>
                <a:cs typeface="Arial" panose="020B0604020202020204" pitchFamily="34" charset="0"/>
              </a:rPr>
              <a:t>The </a:t>
            </a:r>
            <a:r>
              <a:rPr lang="en-US" sz="3000" b="1" dirty="0">
                <a:solidFill>
                  <a:srgbClr val="222268"/>
                </a:solidFill>
                <a:cs typeface="Arial" panose="020B0604020202020204" pitchFamily="34" charset="0"/>
              </a:rPr>
              <a:t>Core</a:t>
            </a:r>
            <a:r>
              <a:rPr lang="en-US" sz="3000" b="1" dirty="0">
                <a:solidFill>
                  <a:srgbClr val="2D2D8A">
                    <a:lumMod val="75000"/>
                  </a:srgbClr>
                </a:solidFill>
                <a:cs typeface="Arial" panose="020B0604020202020204" pitchFamily="34" charset="0"/>
              </a:rPr>
              <a:t> Package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914400"/>
            <a:ext cx="7696200" cy="5791200"/>
            <a:chOff x="533400" y="1066800"/>
            <a:chExt cx="7696200" cy="5791200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33400" y="1981200"/>
              <a:ext cx="7696200" cy="3886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endParaRPr lang="en-US" sz="440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  <a:p>
              <a:endParaRPr lang="en-US" sz="360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graphicFrame>
          <p:nvGraphicFramePr>
            <p:cNvPr id="29" name="Diagram 28"/>
            <p:cNvGraphicFramePr/>
            <p:nvPr>
              <p:extLst/>
            </p:nvPr>
          </p:nvGraphicFramePr>
          <p:xfrm>
            <a:off x="1752600" y="1066800"/>
            <a:ext cx="6324600" cy="457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611817" y="1667475"/>
              <a:ext cx="1847273" cy="770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Abadi MT Condensed Extra Bold"/>
                </a:rPr>
                <a:t>Community Mobilization &amp; Norms Change</a:t>
              </a: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6003925" y="1667476"/>
              <a:ext cx="12192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Abadi MT Condensed Extra Bold"/>
                </a:rPr>
                <a:t>School-Based</a:t>
              </a:r>
            </a:p>
            <a:p>
              <a:pPr algn="ctr" defTabSz="457200"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Abadi MT Condensed Extra Bold"/>
                </a:rPr>
                <a:t>Interventions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459090" y="1828800"/>
              <a:ext cx="35091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38800" y="1828800"/>
              <a:ext cx="3651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762000" y="4724400"/>
              <a:ext cx="2514600" cy="9144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400" b="1" dirty="0">
                  <a:solidFill>
                    <a:sysClr val="windowText" lastClr="000000"/>
                  </a:solidFill>
                  <a:latin typeface="Abadi MT Condensed Extra Bold"/>
                </a:rPr>
                <a:t>Characterization of male partners to target highly effective interventions </a:t>
              </a:r>
              <a:r>
                <a:rPr lang="en-US" sz="1400" b="1" dirty="0">
                  <a:solidFill>
                    <a:srgbClr val="16181A"/>
                  </a:solidFill>
                  <a:latin typeface="Abadi MT Condensed Extra Bold"/>
                </a:rPr>
                <a:t>(HTS</a:t>
              </a:r>
              <a:r>
                <a:rPr lang="en-US" sz="1400" b="1" dirty="0">
                  <a:solidFill>
                    <a:srgbClr val="16181A"/>
                  </a:solidFill>
                  <a:latin typeface="Abadi MT Condensed Extra Bold"/>
                  <a:sym typeface="Wingdings" panose="05000000000000000000" pitchFamily="2" charset="2"/>
                </a:rPr>
                <a:t></a:t>
              </a:r>
              <a:r>
                <a:rPr lang="en-US" sz="1400" b="1" dirty="0">
                  <a:solidFill>
                    <a:srgbClr val="16181A"/>
                  </a:solidFill>
                  <a:latin typeface="Abadi MT Condensed Extra Bold"/>
                </a:rPr>
                <a:t>ART, VMMC)</a:t>
              </a: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1143000" y="5867400"/>
              <a:ext cx="2971800" cy="91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400" b="1" dirty="0">
                  <a:solidFill>
                    <a:srgbClr val="212121"/>
                  </a:solidFill>
                  <a:latin typeface="Abadi MT Condensed Extra Bold"/>
                </a:rPr>
                <a:t>Youth-friendly sexual and reproductive health care (Condoms, </a:t>
              </a:r>
              <a:r>
                <a:rPr lang="en-US" sz="1400" b="1" dirty="0">
                  <a:solidFill>
                    <a:srgbClr val="16181A"/>
                  </a:solidFill>
                  <a:latin typeface="Abadi MT Condensed Extra Bold"/>
                </a:rPr>
                <a:t>HTC, </a:t>
              </a:r>
              <a:r>
                <a:rPr lang="en-US" sz="1400" b="1" dirty="0">
                  <a:solidFill>
                    <a:srgbClr val="212121"/>
                  </a:solidFill>
                  <a:latin typeface="Abadi MT Condensed Extra Bold"/>
                </a:rPr>
                <a:t>PrEP, Contraceptive Mix, Post-violence care) </a:t>
              </a: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715000" y="5494482"/>
              <a:ext cx="1600200" cy="1363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/>
              <a:r>
                <a:rPr lang="en-US" sz="1400" b="1" dirty="0">
                  <a:solidFill>
                    <a:srgbClr val="212121"/>
                  </a:solidFill>
                  <a:latin typeface="Abadi MT Condensed Extra Bold"/>
                </a:rPr>
                <a:t>Social Protection </a:t>
              </a:r>
            </a:p>
            <a:p>
              <a:pPr algn="ctr" defTabSz="457200"/>
              <a:r>
                <a:rPr lang="en-US" sz="1400" b="1" dirty="0">
                  <a:solidFill>
                    <a:srgbClr val="212121"/>
                  </a:solidFill>
                  <a:latin typeface="Abadi MT Condensed Extra Bold"/>
                </a:rPr>
                <a:t>(Education Subsidies, Combination </a:t>
              </a:r>
            </a:p>
            <a:p>
              <a:pPr algn="ctr" defTabSz="457200"/>
              <a:r>
                <a:rPr lang="en-US" sz="1400" b="1" dirty="0">
                  <a:solidFill>
                    <a:srgbClr val="212121"/>
                  </a:solidFill>
                  <a:latin typeface="Abadi MT Condensed Extra Bold"/>
                </a:rPr>
                <a:t>Socio-Economic Approaches)</a:t>
              </a:r>
            </a:p>
            <a:p>
              <a:pPr algn="ctr" defTabSz="457200">
                <a:defRPr/>
              </a:pPr>
              <a:endParaRPr lang="en-US" sz="24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2514600" y="4572001"/>
              <a:ext cx="20854" cy="761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276600" y="5410200"/>
              <a:ext cx="609600" cy="4572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6" idx="0"/>
            </p:cNvCxnSpPr>
            <p:nvPr/>
          </p:nvCxnSpPr>
          <p:spPr>
            <a:xfrm flipH="1">
              <a:off x="6515100" y="4800600"/>
              <a:ext cx="419100" cy="6938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422525" y="2124676"/>
              <a:ext cx="0" cy="7709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638800" y="2124676"/>
              <a:ext cx="457200" cy="12281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867400" y="5181600"/>
              <a:ext cx="136525" cy="3128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4343400" y="5867400"/>
              <a:ext cx="12192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400" b="1" dirty="0">
                  <a:solidFill>
                    <a:srgbClr val="212121"/>
                  </a:solidFill>
                  <a:latin typeface="Abadi MT Condensed Extra Bold"/>
                </a:rPr>
                <a:t>Social Asset Building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953000" y="5486400"/>
              <a:ext cx="0" cy="3729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1120" y="2143760"/>
            <a:ext cx="1230386" cy="807724"/>
            <a:chOff x="557061" y="2286000"/>
            <a:chExt cx="1735259" cy="807724"/>
          </a:xfrm>
        </p:grpSpPr>
        <p:sp>
          <p:nvSpPr>
            <p:cNvPr id="26" name="TextBox 25"/>
            <p:cNvSpPr txBox="1"/>
            <p:nvPr/>
          </p:nvSpPr>
          <p:spPr>
            <a:xfrm>
              <a:off x="557061" y="2286000"/>
              <a:ext cx="1387622" cy="6463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C1668"/>
                  </a:solidFill>
                </a:rPr>
                <a:t>Additive Funding VMMC 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 flipV="1">
              <a:off x="1952350" y="2731086"/>
              <a:ext cx="339970" cy="362638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9559" y="3378199"/>
            <a:ext cx="94767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C1668"/>
                </a:solidFill>
              </a:rPr>
              <a:t>Additive Funding </a:t>
            </a:r>
          </a:p>
          <a:p>
            <a:pPr algn="ctr"/>
            <a:r>
              <a:rPr lang="en-US" sz="1200" b="1" dirty="0">
                <a:solidFill>
                  <a:srgbClr val="1C1668"/>
                </a:solidFill>
              </a:rPr>
              <a:t>TX for Men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006786" y="3657600"/>
            <a:ext cx="288614" cy="17835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1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1657815" y="1256946"/>
          <a:ext cx="48043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06049" y="1734819"/>
            <a:ext cx="1805114" cy="43396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1C1668"/>
                </a:solidFill>
              </a:rPr>
              <a:t> </a:t>
            </a:r>
            <a:r>
              <a:rPr lang="en-US" b="1" dirty="0">
                <a:solidFill>
                  <a:srgbClr val="1C1668"/>
                </a:solidFill>
              </a:rPr>
              <a:t> </a:t>
            </a:r>
            <a:r>
              <a:rPr lang="en-US" sz="1600" b="1" dirty="0">
                <a:solidFill>
                  <a:srgbClr val="1C1668"/>
                </a:solidFill>
              </a:rPr>
              <a:t>OUTCOMES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C1668"/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C1668"/>
                </a:solidFill>
              </a:rPr>
              <a:t>Linkages between services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C1668"/>
                </a:solidFill>
              </a:rPr>
              <a:t>Retention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C1668"/>
                </a:solidFill>
              </a:rPr>
              <a:t>Delayed sexual debut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C1668"/>
                </a:solidFill>
              </a:rPr>
              <a:t>Decrease early pregnancy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C1668"/>
                </a:solidFill>
              </a:rPr>
              <a:t>Reduced HIV incidence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C1668"/>
                </a:solidFill>
              </a:rPr>
              <a:t>Economic empowerment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C1668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srgbClr val="1C1668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5730488" y="1606572"/>
            <a:ext cx="1569971" cy="4779989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374" y="1519375"/>
            <a:ext cx="1600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1600" dirty="0">
              <a:solidFill>
                <a:srgbClr val="1C1668"/>
              </a:solidFill>
            </a:endParaRPr>
          </a:p>
          <a:p>
            <a:pPr algn="ctr" defTabSz="457200"/>
            <a:endParaRPr lang="en-US" sz="1500" dirty="0">
              <a:solidFill>
                <a:srgbClr val="1C1668"/>
              </a:solidFill>
            </a:endParaRPr>
          </a:p>
          <a:p>
            <a:pPr algn="ctr" defTabSz="457200"/>
            <a:endParaRPr lang="en-US" sz="1500" dirty="0">
              <a:solidFill>
                <a:srgbClr val="1C1668"/>
              </a:solidFill>
            </a:endParaRPr>
          </a:p>
          <a:p>
            <a:pPr algn="ctr" defTabSz="457200"/>
            <a:r>
              <a:rPr lang="en-US" sz="1500" dirty="0">
                <a:solidFill>
                  <a:srgbClr val="1C1668"/>
                </a:solidFill>
              </a:rPr>
              <a:t>HIV testing</a:t>
            </a:r>
          </a:p>
          <a:p>
            <a:pPr algn="ctr" defTabSz="457200"/>
            <a:endParaRPr lang="en-US" sz="1500" dirty="0">
              <a:solidFill>
                <a:srgbClr val="1C1668"/>
              </a:solidFill>
            </a:endParaRPr>
          </a:p>
          <a:p>
            <a:pPr algn="ctr" defTabSz="457200"/>
            <a:r>
              <a:rPr lang="en-US" sz="1500" dirty="0">
                <a:solidFill>
                  <a:srgbClr val="1C1668"/>
                </a:solidFill>
              </a:rPr>
              <a:t>Post-violence care</a:t>
            </a:r>
          </a:p>
          <a:p>
            <a:pPr algn="ctr" defTabSz="457200"/>
            <a:endParaRPr lang="en-US" sz="1500" dirty="0">
              <a:solidFill>
                <a:srgbClr val="1C1668"/>
              </a:solidFill>
            </a:endParaRPr>
          </a:p>
          <a:p>
            <a:pPr algn="ctr" defTabSz="457200"/>
            <a:r>
              <a:rPr lang="en-US" sz="1500" dirty="0">
                <a:solidFill>
                  <a:srgbClr val="1C1668"/>
                </a:solidFill>
              </a:rPr>
              <a:t>Preventing vertical transmission</a:t>
            </a:r>
          </a:p>
          <a:p>
            <a:pPr algn="ctr" defTabSz="457200"/>
            <a:endParaRPr lang="en-US" sz="1500" dirty="0">
              <a:solidFill>
                <a:srgbClr val="1C1668"/>
              </a:solidFill>
            </a:endParaRPr>
          </a:p>
          <a:p>
            <a:pPr algn="ctr" defTabSz="457200"/>
            <a:r>
              <a:rPr lang="en-US" sz="1500" dirty="0">
                <a:solidFill>
                  <a:srgbClr val="1C1668"/>
                </a:solidFill>
              </a:rPr>
              <a:t>Linkages to OVC </a:t>
            </a:r>
          </a:p>
          <a:p>
            <a:pPr algn="ctr" defTabSz="457200"/>
            <a:endParaRPr lang="en-US" sz="1500" dirty="0">
              <a:solidFill>
                <a:srgbClr val="1C1668"/>
              </a:solidFill>
            </a:endParaRPr>
          </a:p>
          <a:p>
            <a:pPr algn="ctr" defTabSz="457200"/>
            <a:r>
              <a:rPr lang="en-US" sz="1500" dirty="0">
                <a:solidFill>
                  <a:srgbClr val="1C1668"/>
                </a:solidFill>
              </a:rPr>
              <a:t>Linkages to Care &amp; Treatment  </a:t>
            </a:r>
          </a:p>
          <a:p>
            <a:pPr algn="ctr" defTabSz="457200"/>
            <a:endParaRPr lang="en-US" sz="1500" dirty="0">
              <a:solidFill>
                <a:srgbClr val="1C1668"/>
              </a:solidFill>
            </a:endParaRPr>
          </a:p>
          <a:p>
            <a:pPr defTabSz="457200"/>
            <a:endParaRPr lang="en-US" dirty="0">
              <a:solidFill>
                <a:srgbClr val="1C166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20" y="1734819"/>
            <a:ext cx="1648290" cy="4523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600" b="1" dirty="0">
                <a:solidFill>
                  <a:srgbClr val="002060"/>
                </a:solidFill>
              </a:rPr>
              <a:t>APPROACH</a:t>
            </a:r>
          </a:p>
          <a:p>
            <a:pPr defTabSz="457200"/>
            <a:endParaRPr lang="en-US" sz="1600" dirty="0">
              <a:solidFill>
                <a:srgbClr val="002060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Adolescent friendly services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Safe spaces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Peer to peer educators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Girls clubs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Social Asset building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Savings groups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Parenting programs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893789"/>
            <a:ext cx="1628775" cy="56213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defTabSz="457200"/>
            <a:endParaRPr lang="en-US" sz="1400" dirty="0">
              <a:solidFill>
                <a:srgbClr val="1C166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B29FFE-E8F8-41B8-8BD5-A37412598EEE}"/>
              </a:ext>
            </a:extLst>
          </p:cNvPr>
          <p:cNvSpPr txBox="1"/>
          <p:nvPr/>
        </p:nvSpPr>
        <p:spPr>
          <a:xfrm>
            <a:off x="2133600" y="304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Approach in Mozambique</a:t>
            </a:r>
          </a:p>
        </p:txBody>
      </p:sp>
    </p:spTree>
    <p:extLst>
      <p:ext uri="{BB962C8B-B14F-4D97-AF65-F5344CB8AC3E}">
        <p14:creationId xmlns:p14="http://schemas.microsoft.com/office/powerpoint/2010/main" val="147925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Gender\Adolescents\DREAMS\Media Matters\2018-03-05 PEPFAR_DREAMS_AGYW 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088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8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3429000"/>
            <a:ext cx="8768132" cy="456949"/>
          </a:xfrm>
        </p:spPr>
        <p:txBody>
          <a:bodyPr/>
          <a:lstStyle/>
          <a:p>
            <a:r>
              <a:rPr lang="en-US" sz="4400" dirty="0"/>
              <a:t>Using Data to Drive Program</a:t>
            </a:r>
          </a:p>
        </p:txBody>
      </p:sp>
    </p:spTree>
    <p:extLst>
      <p:ext uri="{BB962C8B-B14F-4D97-AF65-F5344CB8AC3E}">
        <p14:creationId xmlns:p14="http://schemas.microsoft.com/office/powerpoint/2010/main" val="2527499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373"/>
                </a:solidFill>
              </a:rPr>
              <a:t>65% of DREAMS districts show a 25-40% decline </a:t>
            </a:r>
            <a:r>
              <a:rPr lang="en-US" sz="2800" dirty="0">
                <a:solidFill>
                  <a:srgbClr val="FF7C00"/>
                </a:solidFill>
              </a:rPr>
              <a:t>in new HIV diagnoses</a:t>
            </a:r>
            <a:r>
              <a:rPr lang="en-US" sz="1600" dirty="0">
                <a:solidFill>
                  <a:srgbClr val="FF7C00"/>
                </a:solidFill>
              </a:rPr>
              <a:t/>
            </a:r>
            <a:br>
              <a:rPr lang="en-US" sz="1600" dirty="0">
                <a:solidFill>
                  <a:srgbClr val="FF7C00"/>
                </a:solidFill>
              </a:rPr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P:\Public Affairs\Photos\Photos for Angeli\YoungWomanDREAMSBoothSouthAfrica2016_J&amp;J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" y="2305875"/>
            <a:ext cx="4128258" cy="27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:\Public Affairs\Photos\Photos for Angeli\Dreams1_AR_640x360_640_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4" y="3716923"/>
            <a:ext cx="5148288" cy="28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7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68D68531-A1A2-4951-A82F-B94FFF929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831225"/>
              </p:ext>
            </p:extLst>
          </p:nvPr>
        </p:nvGraphicFramePr>
        <p:xfrm>
          <a:off x="430923" y="1775270"/>
          <a:ext cx="8500425" cy="466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2625" y="139410"/>
            <a:ext cx="6324600" cy="106680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DREAMS Programming Impact</a:t>
            </a:r>
            <a:br>
              <a:rPr lang="en-US" sz="30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Grouped by percent of districts in each country with a greater than 25% decline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6505" y="1637609"/>
            <a:ext cx="146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100% of Districts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4424" y="2598003"/>
            <a:ext cx="227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80% of Districts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7268" y="3429000"/>
            <a:ext cx="234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&lt;50% of Districts</a:t>
            </a:r>
          </a:p>
        </p:txBody>
      </p:sp>
    </p:spTree>
    <p:extLst>
      <p:ext uri="{BB962C8B-B14F-4D97-AF65-F5344CB8AC3E}">
        <p14:creationId xmlns:p14="http://schemas.microsoft.com/office/powerpoint/2010/main" val="295291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2625" y="342900"/>
            <a:ext cx="6324600" cy="106680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Districts with &gt; than 25% declines (2/3rd)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83" y="2559350"/>
            <a:ext cx="461665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Percent Decline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A103C43-1375-43AB-9D43-66CDBD1B028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7049" y="1713185"/>
          <a:ext cx="8029904" cy="466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5888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2625" y="342900"/>
            <a:ext cx="6324600" cy="64770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Districts &lt;25% declines (1/3rd)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0557794-1809-4AA8-99EE-8FFDF481D4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663" y="1702676"/>
          <a:ext cx="7893268" cy="463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AD60B5-DBBA-467C-B98C-9C0AAEE47963}"/>
              </a:ext>
            </a:extLst>
          </p:cNvPr>
          <p:cNvSpPr txBox="1"/>
          <p:nvPr/>
        </p:nvSpPr>
        <p:spPr>
          <a:xfrm>
            <a:off x="95383" y="2559350"/>
            <a:ext cx="461665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Percent Decline</a:t>
            </a:r>
          </a:p>
        </p:txBody>
      </p:sp>
    </p:spTree>
    <p:extLst>
      <p:ext uri="{BB962C8B-B14F-4D97-AF65-F5344CB8AC3E}">
        <p14:creationId xmlns:p14="http://schemas.microsoft.com/office/powerpoint/2010/main" val="1622045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b="16823"/>
          <a:stretch/>
        </p:blipFill>
        <p:spPr bwMode="auto">
          <a:xfrm>
            <a:off x="762000" y="1697488"/>
            <a:ext cx="7620000" cy="373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148159"/>
            <a:ext cx="6995835" cy="126722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Declines by District Type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(Rural, Urban, Mixed) 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Differences between DREAMS Districts with Higher and Lower Declines in New Diagnoses among AGYW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335" y="2685475"/>
            <a:ext cx="461665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16181A"/>
                </a:solidFill>
              </a:rPr>
              <a:t>Percent of Districts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08378" y="1702332"/>
            <a:ext cx="280480" cy="223736"/>
          </a:xfrm>
          <a:prstGeom prst="rect">
            <a:avLst/>
          </a:prstGeom>
          <a:solidFill>
            <a:srgbClr val="228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8378" y="2208177"/>
            <a:ext cx="280480" cy="223736"/>
          </a:xfrm>
          <a:prstGeom prst="rect">
            <a:avLst/>
          </a:prstGeom>
          <a:solidFill>
            <a:srgbClr val="CD9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351" y="1629534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16181A"/>
                </a:solidFill>
              </a:rPr>
              <a:t>Rural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4572" y="5419119"/>
            <a:ext cx="2558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16181A"/>
                </a:solidFill>
              </a:rPr>
              <a:t>Districts &lt; 25% decline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7737" y="5433229"/>
            <a:ext cx="26005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16181A"/>
                </a:solidFill>
              </a:rPr>
              <a:t>Districts &gt; 25% decline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6350" y="2133184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16181A"/>
                </a:solidFill>
              </a:rPr>
              <a:t>Mixed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8379" y="2714022"/>
            <a:ext cx="280480" cy="223736"/>
          </a:xfrm>
          <a:prstGeom prst="rect">
            <a:avLst/>
          </a:prstGeom>
          <a:solidFill>
            <a:srgbClr val="99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6351" y="2636835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16181A"/>
                </a:solidFill>
              </a:rPr>
              <a:t>Urban</a:t>
            </a:r>
          </a:p>
        </p:txBody>
      </p:sp>
    </p:spTree>
    <p:extLst>
      <p:ext uri="{BB962C8B-B14F-4D97-AF65-F5344CB8AC3E}">
        <p14:creationId xmlns:p14="http://schemas.microsoft.com/office/powerpoint/2010/main" val="1288117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15872"/>
          <a:stretch/>
        </p:blipFill>
        <p:spPr bwMode="auto">
          <a:xfrm>
            <a:off x="762000" y="1575868"/>
            <a:ext cx="7620000" cy="398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2869" y="228600"/>
            <a:ext cx="7167659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DREAMS Programming Coverage within Districts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Differences between DREAMS Districts with Higher and Lower Declines in New Diagnoses among AGYW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335" y="2685475"/>
            <a:ext cx="461665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16181A"/>
                </a:solidFill>
              </a:rPr>
              <a:t>Percent of Districts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0138" y="1935804"/>
            <a:ext cx="280480" cy="223736"/>
          </a:xfrm>
          <a:prstGeom prst="rect">
            <a:avLst/>
          </a:prstGeom>
          <a:solidFill>
            <a:srgbClr val="CD8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0138" y="2461739"/>
            <a:ext cx="280480" cy="223736"/>
          </a:xfrm>
          <a:prstGeom prst="rect">
            <a:avLst/>
          </a:prstGeom>
          <a:solidFill>
            <a:srgbClr val="4682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8111" y="1863006"/>
            <a:ext cx="3054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6181A"/>
                </a:solidFill>
              </a:rPr>
              <a:t>Full Coverage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9066" y="2398506"/>
            <a:ext cx="3054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6181A"/>
                </a:solidFill>
              </a:rPr>
              <a:t>Partial Coverage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7741" y="5495766"/>
            <a:ext cx="2555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6181A"/>
                </a:solidFill>
              </a:rPr>
              <a:t>Districts &gt; 25% decline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6699" y="5495766"/>
            <a:ext cx="3054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6181A"/>
                </a:solidFill>
              </a:rPr>
              <a:t>Districts &lt; 25% decline</a:t>
            </a:r>
          </a:p>
        </p:txBody>
      </p:sp>
    </p:spTree>
    <p:extLst>
      <p:ext uri="{BB962C8B-B14F-4D97-AF65-F5344CB8AC3E}">
        <p14:creationId xmlns:p14="http://schemas.microsoft.com/office/powerpoint/2010/main" val="3696047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Ensuring long-term investment and focus by incorporating funding into field programming</a:t>
            </a:r>
          </a:p>
          <a:p>
            <a:r>
              <a:rPr lang="en-US" sz="2400" dirty="0"/>
              <a:t>Increasing support to AGYW in large urban areas </a:t>
            </a:r>
          </a:p>
          <a:p>
            <a:r>
              <a:rPr lang="en-US" sz="2400" dirty="0"/>
              <a:t>Focusing on:</a:t>
            </a:r>
          </a:p>
          <a:p>
            <a:pPr lvl="1"/>
            <a:r>
              <a:rPr lang="en-US" sz="2200" dirty="0"/>
              <a:t>Ending sexual violence/assault/rape of 9-14 year old girls</a:t>
            </a:r>
          </a:p>
          <a:p>
            <a:pPr lvl="1"/>
            <a:r>
              <a:rPr lang="en-US" sz="2200" dirty="0"/>
              <a:t>Increasing secondary school to decrease the incidence of HIV and child marriage </a:t>
            </a:r>
          </a:p>
          <a:p>
            <a:r>
              <a:rPr lang="en-US" sz="2400" dirty="0"/>
              <a:t>Continuous listening, learning and modifications of the program based on data and AGYW for the </a:t>
            </a:r>
            <a:r>
              <a:rPr lang="en-US" sz="2400"/>
              <a:t>greatest impact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304800"/>
            <a:ext cx="5826737" cy="356081"/>
          </a:xfrm>
        </p:spPr>
        <p:txBody>
          <a:bodyPr>
            <a:noAutofit/>
          </a:bodyPr>
          <a:lstStyle/>
          <a:p>
            <a:r>
              <a:rPr lang="en-US" dirty="0"/>
              <a:t>Going Forward</a:t>
            </a:r>
          </a:p>
        </p:txBody>
      </p:sp>
    </p:spTree>
    <p:extLst>
      <p:ext uri="{BB962C8B-B14F-4D97-AF65-F5344CB8AC3E}">
        <p14:creationId xmlns:p14="http://schemas.microsoft.com/office/powerpoint/2010/main" val="538167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7984" y="5284928"/>
            <a:ext cx="6108031" cy="1573072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2" descr="Z:\Public Affairs\Photos\Priority Categories\DREAMS\2017-11-16 Tanzania_13_photo.jpg">
            <a:extLst>
              <a:ext uri="{FF2B5EF4-FFF2-40B4-BE49-F238E27FC236}">
                <a16:creationId xmlns:a16="http://schemas.microsoft.com/office/drawing/2014/main" xmlns="" id="{700AA2CE-0282-4EA3-8904-3381BBC2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73515" cy="460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7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0962" y="128232"/>
            <a:ext cx="8768132" cy="456949"/>
          </a:xfrm>
        </p:spPr>
        <p:txBody>
          <a:bodyPr>
            <a:noAutofit/>
          </a:bodyPr>
          <a:lstStyle/>
          <a:p>
            <a:r>
              <a:rPr lang="en-US" sz="4400" dirty="0"/>
              <a:t>Youth Wave in Zambia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3761"/>
            <a:ext cx="9144000" cy="3219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3" y="1143000"/>
            <a:ext cx="378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beginning of the Epidemic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5025" y="114300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7277" y="3133526"/>
            <a:ext cx="2486025" cy="5715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10151" y="3147036"/>
            <a:ext cx="3848101" cy="5715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6" y="4700312"/>
            <a:ext cx="404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 Men Population: 781,000  </a:t>
            </a:r>
          </a:p>
          <a:p>
            <a:r>
              <a:rPr lang="en-US" dirty="0"/>
              <a:t>Young Men PLHIV: 38,000</a:t>
            </a:r>
          </a:p>
          <a:p>
            <a:r>
              <a:rPr lang="en-US" dirty="0"/>
              <a:t>Young Women Population: 772,000</a:t>
            </a:r>
          </a:p>
          <a:p>
            <a:r>
              <a:rPr lang="en-US" dirty="0"/>
              <a:t>Young Women PLHIV: 66,000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4" y="4700312"/>
            <a:ext cx="404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 Men Population: 1.6 million</a:t>
            </a:r>
          </a:p>
          <a:p>
            <a:r>
              <a:rPr lang="en-US" dirty="0"/>
              <a:t>Young Men PLHIV: 48,000</a:t>
            </a:r>
          </a:p>
          <a:p>
            <a:r>
              <a:rPr lang="en-US" dirty="0"/>
              <a:t>Young Women Population: 1.6 million</a:t>
            </a:r>
          </a:p>
          <a:p>
            <a:r>
              <a:rPr lang="en-US" dirty="0"/>
              <a:t>Young Women PLHIV: 77,000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00200" y="6251474"/>
            <a:ext cx="7203646" cy="17232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Source: US Bureau of the Census , 2017 &amp; UNAIDS, 2017</a:t>
            </a:r>
          </a:p>
        </p:txBody>
      </p:sp>
    </p:spTree>
    <p:extLst>
      <p:ext uri="{BB962C8B-B14F-4D97-AF65-F5344CB8AC3E}">
        <p14:creationId xmlns:p14="http://schemas.microsoft.com/office/powerpoint/2010/main" val="222046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23655"/>
            <a:ext cx="4198359" cy="2756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CC2B05-6030-3141-8AEE-E1968E7F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09800"/>
            <a:ext cx="4093644" cy="294742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A2F38EF-3B12-0545-9A9B-31559D1D3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Encouraging Results from </a:t>
            </a:r>
            <a:r>
              <a:rPr lang="en-US" dirty="0" err="1"/>
              <a:t>Eswatini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339997-A209-B547-A772-AAB1B19DF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997196"/>
          </a:xfrm>
        </p:spPr>
        <p:txBody>
          <a:bodyPr/>
          <a:lstStyle/>
          <a:p>
            <a:r>
              <a:rPr lang="en-US" dirty="0"/>
              <a:t>As overall incidence decreases through combination prevention, certain populations will need continued, focused, effective prevention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4E70F5-1B28-914B-9FD9-C1260F5E0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BDEC9-2016-2148-9B01-DD0251659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3817"/>
            <a:ext cx="9143999" cy="886397"/>
          </a:xfrm>
        </p:spPr>
        <p:txBody>
          <a:bodyPr/>
          <a:lstStyle/>
          <a:p>
            <a:r>
              <a:rPr lang="en-US" dirty="0"/>
              <a:t>Focusing prevention on high incidence populations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799"/>
            <a:ext cx="7620000" cy="39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C5C31C-579C-4E61-95AA-4AEBCB9F0E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HIV Prevalence by Age and Sex - Malawi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5E3B6D-C7EB-4C5A-A212-08DFD24A7B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Malawi, PHIA, 2016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C462ACC-2687-4F8A-97CC-298973315B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4" y="1066800"/>
            <a:ext cx="8243197" cy="48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FF7EA8C-D103-4E15-AF99-DD79CD9A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45" y="1416298"/>
            <a:ext cx="1181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3D52B1-CE06-4051-B0F3-C72C35193515}"/>
              </a:ext>
            </a:extLst>
          </p:cNvPr>
          <p:cNvSpPr/>
          <p:nvPr/>
        </p:nvSpPr>
        <p:spPr>
          <a:xfrm>
            <a:off x="2971800" y="1781792"/>
            <a:ext cx="2819400" cy="34290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2FD6772-EC09-4A44-A4A8-4FDC2E9DD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15" y="0"/>
            <a:ext cx="8768132" cy="886397"/>
          </a:xfrm>
        </p:spPr>
        <p:txBody>
          <a:bodyPr/>
          <a:lstStyle/>
          <a:p>
            <a:r>
              <a:rPr lang="en-US" dirty="0"/>
              <a:t>Young women experience an elevated risk for HIV infection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668A7E-CDE1-42BA-A295-3E298E445D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PEPFAR-supported PHIAs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AE4858-D483-455E-967B-305192B2E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3836948"/>
          </a:xfrm>
        </p:spPr>
        <p:txBody>
          <a:bodyPr/>
          <a:lstStyle/>
          <a:p>
            <a:pPr>
              <a:defRPr/>
            </a:pPr>
            <a:r>
              <a:rPr lang="en-US" dirty="0"/>
              <a:t>Compared to young men, the rate of new HIV infections in young women is:</a:t>
            </a:r>
          </a:p>
          <a:p>
            <a:pPr>
              <a:defRPr/>
            </a:pPr>
            <a:r>
              <a:rPr lang="en-US" dirty="0">
                <a:solidFill>
                  <a:srgbClr val="16181A"/>
                </a:solidFill>
              </a:rPr>
              <a:t/>
            </a:r>
            <a:br>
              <a:rPr lang="en-US" dirty="0">
                <a:solidFill>
                  <a:srgbClr val="16181A"/>
                </a:solidFill>
              </a:rPr>
            </a:br>
            <a:r>
              <a:rPr lang="en-US" dirty="0">
                <a:solidFill>
                  <a:srgbClr val="16181A"/>
                </a:solidFill>
              </a:rPr>
              <a:t>	</a:t>
            </a:r>
            <a:r>
              <a:rPr lang="en-US" b="1" dirty="0">
                <a:solidFill>
                  <a:srgbClr val="16181A"/>
                </a:solidFill>
              </a:rPr>
              <a:t>5 times greater* </a:t>
            </a:r>
            <a:r>
              <a:rPr lang="en-US" dirty="0">
                <a:solidFill>
                  <a:srgbClr val="16181A"/>
                </a:solidFill>
              </a:rPr>
              <a:t>in Zimbabwe</a:t>
            </a:r>
            <a:br>
              <a:rPr lang="en-US" dirty="0">
                <a:solidFill>
                  <a:srgbClr val="16181A"/>
                </a:solidFill>
              </a:rPr>
            </a:br>
            <a:r>
              <a:rPr lang="en-US" dirty="0">
                <a:solidFill>
                  <a:srgbClr val="16181A"/>
                </a:solidFill>
              </a:rPr>
              <a:t>	</a:t>
            </a:r>
            <a:r>
              <a:rPr lang="en-US" b="1" dirty="0">
                <a:solidFill>
                  <a:srgbClr val="16181A"/>
                </a:solidFill>
              </a:rPr>
              <a:t>8 times greater* </a:t>
            </a:r>
            <a:r>
              <a:rPr lang="en-US" dirty="0">
                <a:solidFill>
                  <a:srgbClr val="16181A"/>
                </a:solidFill>
              </a:rPr>
              <a:t>in Malawi</a:t>
            </a:r>
            <a:br>
              <a:rPr lang="en-US" dirty="0">
                <a:solidFill>
                  <a:srgbClr val="16181A"/>
                </a:solidFill>
              </a:rPr>
            </a:br>
            <a:r>
              <a:rPr lang="en-US" dirty="0">
                <a:solidFill>
                  <a:srgbClr val="16181A"/>
                </a:solidFill>
              </a:rPr>
              <a:t>	</a:t>
            </a:r>
            <a:r>
              <a:rPr lang="en-US" b="1" dirty="0">
                <a:solidFill>
                  <a:srgbClr val="16181A"/>
                </a:solidFill>
              </a:rPr>
              <a:t>14 times greater* </a:t>
            </a:r>
            <a:r>
              <a:rPr lang="en-US" dirty="0">
                <a:solidFill>
                  <a:srgbClr val="16181A"/>
                </a:solidFill>
              </a:rPr>
              <a:t>in Zambia</a:t>
            </a:r>
          </a:p>
          <a:p>
            <a:pPr>
              <a:defRPr/>
            </a:pPr>
            <a:endParaRPr lang="en-US" dirty="0">
              <a:solidFill>
                <a:srgbClr val="16181A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16181A"/>
                </a:solidFill>
              </a:rPr>
              <a:t>Our surveys continue to demonstrate this risk to adolescents girls and young women</a:t>
            </a:r>
            <a:endParaRPr lang="en-US" sz="2800" dirty="0">
              <a:solidFill>
                <a:srgbClr val="16181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37066B2-B619-4F93-88DB-FBB913372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15" y="0"/>
            <a:ext cx="8768132" cy="1291636"/>
          </a:xfrm>
        </p:spPr>
        <p:txBody>
          <a:bodyPr/>
          <a:lstStyle/>
          <a:p>
            <a:r>
              <a:rPr lang="en-US" sz="2800" dirty="0"/>
              <a:t>Percentage of 13-24 Year Old Female Respondents who Experienced First Sex as Forced/Coerced</a:t>
            </a:r>
          </a:p>
          <a:p>
            <a:endParaRPr lang="en-US" sz="2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1B8E6A5-9BF5-4E46-8DBC-92FABF9EC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687281"/>
              </p:ext>
            </p:extLst>
          </p:nvPr>
        </p:nvGraphicFramePr>
        <p:xfrm>
          <a:off x="171450" y="667733"/>
          <a:ext cx="8769197" cy="531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1EE69A1E-F090-443A-95C2-B3AC221987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5715000"/>
            <a:ext cx="5799138" cy="1555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i="1" dirty="0"/>
              <a:t>Note: Zimbabwe1 data only available for 18-24 year olds</a:t>
            </a:r>
          </a:p>
          <a:p>
            <a:pPr marL="0" indent="0">
              <a:buNone/>
            </a:pPr>
            <a:r>
              <a:rPr lang="en-US" sz="1000" i="1" dirty="0"/>
              <a:t>Source: CDC Violence Against Children Surveys, PEPFAR-supported</a:t>
            </a:r>
          </a:p>
        </p:txBody>
      </p:sp>
    </p:spTree>
    <p:extLst>
      <p:ext uri="{BB962C8B-B14F-4D97-AF65-F5344CB8AC3E}">
        <p14:creationId xmlns:p14="http://schemas.microsoft.com/office/powerpoint/2010/main" val="332527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8F1FE30-57CD-489D-B388-4DEAED4B1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15" y="76200"/>
            <a:ext cx="8768132" cy="1291636"/>
          </a:xfrm>
        </p:spPr>
        <p:txBody>
          <a:bodyPr/>
          <a:lstStyle/>
          <a:p>
            <a:r>
              <a:rPr lang="en-US" sz="2800" dirty="0"/>
              <a:t>Sexual Violence Among 13-24 Year Old Female Respondents Within the Past 12 Months</a:t>
            </a:r>
          </a:p>
          <a:p>
            <a:endParaRPr lang="en-US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D85EE16-9B0B-4C0D-9D2D-E34C1FF62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99572"/>
              </p:ext>
            </p:extLst>
          </p:nvPr>
        </p:nvGraphicFramePr>
        <p:xfrm>
          <a:off x="209551" y="453078"/>
          <a:ext cx="8769196" cy="615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CD46F3E5-281F-477D-83E2-C7AD304E3567}"/>
              </a:ext>
            </a:extLst>
          </p:cNvPr>
          <p:cNvSpPr txBox="1">
            <a:spLocks/>
          </p:cNvSpPr>
          <p:nvPr/>
        </p:nvSpPr>
        <p:spPr>
          <a:xfrm>
            <a:off x="1143000" y="5698107"/>
            <a:ext cx="5799138" cy="483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i="1" dirty="0"/>
              <a:t>Note: Zimbabwe1 data only available for 18-24 year </a:t>
            </a:r>
            <a:r>
              <a:rPr lang="en-US" sz="1000" i="1" dirty="0" err="1"/>
              <a:t>olds</a:t>
            </a:r>
            <a:endParaRPr lang="en-US" sz="10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i="1" dirty="0"/>
              <a:t>Source: CDC Violence Against Children Surveys, PEPFAR-supported</a:t>
            </a:r>
          </a:p>
        </p:txBody>
      </p:sp>
    </p:spTree>
    <p:extLst>
      <p:ext uri="{BB962C8B-B14F-4D97-AF65-F5344CB8AC3E}">
        <p14:creationId xmlns:p14="http://schemas.microsoft.com/office/powerpoint/2010/main" val="2485100141"/>
      </p:ext>
    </p:extLst>
  </p:cSld>
  <p:clrMapOvr>
    <a:masterClrMapping/>
  </p:clrMapOvr>
</p:sld>
</file>

<file path=ppt/theme/theme1.xml><?xml version="1.0" encoding="utf-8"?>
<a:theme xmlns:a="http://schemas.openxmlformats.org/drawingml/2006/main" name="1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2.xml><?xml version="1.0" encoding="utf-8"?>
<a:theme xmlns:a="http://schemas.openxmlformats.org/drawingml/2006/main" name="4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3.xml><?xml version="1.0" encoding="utf-8"?>
<a:theme xmlns:a="http://schemas.openxmlformats.org/drawingml/2006/main" name="7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4.xml><?xml version="1.0" encoding="utf-8"?>
<a:theme xmlns:a="http://schemas.openxmlformats.org/drawingml/2006/main" name="10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5.xml><?xml version="1.0" encoding="utf-8"?>
<a:theme xmlns:a="http://schemas.openxmlformats.org/drawingml/2006/main" name="12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1172</Words>
  <Application>Microsoft Macintosh PowerPoint</Application>
  <PresentationFormat>On-screen Show (4:3)</PresentationFormat>
  <Paragraphs>221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Abadi MT Condensed Extra Bold</vt:lpstr>
      <vt:lpstr>Abadi MT Condensed Light</vt:lpstr>
      <vt:lpstr>Al Nile</vt:lpstr>
      <vt:lpstr>Arial Narrow</vt:lpstr>
      <vt:lpstr>Calibri</vt:lpstr>
      <vt:lpstr>Cambria</vt:lpstr>
      <vt:lpstr>Century Gothic</vt:lpstr>
      <vt:lpstr>Courier New</vt:lpstr>
      <vt:lpstr>Segoe UI</vt:lpstr>
      <vt:lpstr>Wingdings</vt:lpstr>
      <vt:lpstr>Arial</vt:lpstr>
      <vt:lpstr>1_PEPFAR Theme</vt:lpstr>
      <vt:lpstr>4_PEPFAR Theme</vt:lpstr>
      <vt:lpstr>7_PEPFAR Theme</vt:lpstr>
      <vt:lpstr>10_PEPFAR Theme</vt:lpstr>
      <vt:lpstr>12_PEPFAR Theme</vt:lpstr>
      <vt:lpstr>  New Prevention: From DREAMS to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Substantial declines in HIV infections in young people and parents surviving in just 5 years</vt:lpstr>
      <vt:lpstr>PowerPoint Presentation</vt:lpstr>
      <vt:lpstr>PowerPoint Presentation</vt:lpstr>
      <vt:lpstr>PowerPoint Presentation</vt:lpstr>
      <vt:lpstr>Our Priorities for Adolescent Girls and Young Women</vt:lpstr>
      <vt:lpstr>The DREAMS Partnership</vt:lpstr>
      <vt:lpstr>PowerPoint Presentation</vt:lpstr>
      <vt:lpstr>PowerPoint Presentation</vt:lpstr>
      <vt:lpstr>PowerPoint Presentation</vt:lpstr>
      <vt:lpstr>65% of DREAMS districts show a 25-40% decline in new HIV diagnoses </vt:lpstr>
      <vt:lpstr>DREAMS Programming Impact Grouped by percent of districts in each country with a greater than 25% decline </vt:lpstr>
      <vt:lpstr>Districts with &gt; than 25% declines (2/3rd)</vt:lpstr>
      <vt:lpstr>Districts &lt;25% declines (1/3rd)</vt:lpstr>
      <vt:lpstr>Declines by District Type  (Rural, Urban, Mixed)  Differences between DREAMS Districts with Higher and Lower Declines in New Diagnoses among AGYW  </vt:lpstr>
      <vt:lpstr>DREAMS Programming Coverage within Districts Differences between DREAMS Districts with Higher and Lower Declines in New Diagnoses among AGYW  </vt:lpstr>
      <vt:lpstr>Going Forward</vt:lpstr>
      <vt:lpstr>THANK YOU!  </vt:lpstr>
    </vt:vector>
  </TitlesOfParts>
  <Company>U S Department of State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Daring to DREAM:  PEPFAR’s Partnership for Adolescent Girls and Young Women</dc:title>
  <dc:creator>"%username%"</dc:creator>
  <cp:lastModifiedBy>jdbooth</cp:lastModifiedBy>
  <cp:revision>55</cp:revision>
  <dcterms:created xsi:type="dcterms:W3CDTF">2018-07-09T18:33:06Z</dcterms:created>
  <dcterms:modified xsi:type="dcterms:W3CDTF">2018-07-26T06:17:53Z</dcterms:modified>
</cp:coreProperties>
</file>